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9"/>
  </p:notesMasterIdLst>
  <p:handoutMasterIdLst>
    <p:handoutMasterId r:id="rId40"/>
  </p:handoutMasterIdLst>
  <p:sldIdLst>
    <p:sldId id="256" r:id="rId2"/>
    <p:sldId id="311" r:id="rId3"/>
    <p:sldId id="289" r:id="rId4"/>
    <p:sldId id="258" r:id="rId5"/>
    <p:sldId id="312" r:id="rId6"/>
    <p:sldId id="279" r:id="rId7"/>
    <p:sldId id="259" r:id="rId8"/>
    <p:sldId id="260" r:id="rId9"/>
    <p:sldId id="261" r:id="rId10"/>
    <p:sldId id="263" r:id="rId11"/>
    <p:sldId id="264" r:id="rId12"/>
    <p:sldId id="288" r:id="rId13"/>
    <p:sldId id="315" r:id="rId14"/>
    <p:sldId id="316" r:id="rId15"/>
    <p:sldId id="317" r:id="rId16"/>
    <p:sldId id="276" r:id="rId17"/>
    <p:sldId id="272" r:id="rId18"/>
    <p:sldId id="282" r:id="rId19"/>
    <p:sldId id="283" r:id="rId20"/>
    <p:sldId id="285" r:id="rId21"/>
    <p:sldId id="284" r:id="rId22"/>
    <p:sldId id="297" r:id="rId23"/>
    <p:sldId id="319" r:id="rId24"/>
    <p:sldId id="320" r:id="rId25"/>
    <p:sldId id="321" r:id="rId26"/>
    <p:sldId id="322" r:id="rId27"/>
    <p:sldId id="323" r:id="rId28"/>
    <p:sldId id="324" r:id="rId29"/>
    <p:sldId id="325" r:id="rId30"/>
    <p:sldId id="326" r:id="rId31"/>
    <p:sldId id="318" r:id="rId32"/>
    <p:sldId id="307" r:id="rId33"/>
    <p:sldId id="295" r:id="rId34"/>
    <p:sldId id="305" r:id="rId35"/>
    <p:sldId id="308" r:id="rId36"/>
    <p:sldId id="309" r:id="rId37"/>
    <p:sldId id="267" r:id="rId38"/>
  </p:sldIdLst>
  <p:sldSz cx="10058400" cy="7315200"/>
  <p:notesSz cx="7010400" cy="9296400"/>
  <p:defaultTextStyle>
    <a:defPPr>
      <a:defRPr lang="en-US"/>
    </a:defPPr>
    <a:lvl1pPr marL="0" algn="l" defTabSz="992764" rtl="0" eaLnBrk="1" latinLnBrk="0" hangingPunct="1">
      <a:defRPr sz="2000" kern="1200">
        <a:solidFill>
          <a:schemeClr val="tx1"/>
        </a:solidFill>
        <a:latin typeface="+mn-lt"/>
        <a:ea typeface="+mn-ea"/>
        <a:cs typeface="+mn-cs"/>
      </a:defRPr>
    </a:lvl1pPr>
    <a:lvl2pPr marL="496382" algn="l" defTabSz="992764" rtl="0" eaLnBrk="1" latinLnBrk="0" hangingPunct="1">
      <a:defRPr sz="2000" kern="1200">
        <a:solidFill>
          <a:schemeClr val="tx1"/>
        </a:solidFill>
        <a:latin typeface="+mn-lt"/>
        <a:ea typeface="+mn-ea"/>
        <a:cs typeface="+mn-cs"/>
      </a:defRPr>
    </a:lvl2pPr>
    <a:lvl3pPr marL="992764" algn="l" defTabSz="992764" rtl="0" eaLnBrk="1" latinLnBrk="0" hangingPunct="1">
      <a:defRPr sz="2000" kern="1200">
        <a:solidFill>
          <a:schemeClr val="tx1"/>
        </a:solidFill>
        <a:latin typeface="+mn-lt"/>
        <a:ea typeface="+mn-ea"/>
        <a:cs typeface="+mn-cs"/>
      </a:defRPr>
    </a:lvl3pPr>
    <a:lvl4pPr marL="1489146" algn="l" defTabSz="992764" rtl="0" eaLnBrk="1" latinLnBrk="0" hangingPunct="1">
      <a:defRPr sz="2000" kern="1200">
        <a:solidFill>
          <a:schemeClr val="tx1"/>
        </a:solidFill>
        <a:latin typeface="+mn-lt"/>
        <a:ea typeface="+mn-ea"/>
        <a:cs typeface="+mn-cs"/>
      </a:defRPr>
    </a:lvl4pPr>
    <a:lvl5pPr marL="1985528" algn="l" defTabSz="992764" rtl="0" eaLnBrk="1" latinLnBrk="0" hangingPunct="1">
      <a:defRPr sz="2000" kern="1200">
        <a:solidFill>
          <a:schemeClr val="tx1"/>
        </a:solidFill>
        <a:latin typeface="+mn-lt"/>
        <a:ea typeface="+mn-ea"/>
        <a:cs typeface="+mn-cs"/>
      </a:defRPr>
    </a:lvl5pPr>
    <a:lvl6pPr marL="2481910" algn="l" defTabSz="992764" rtl="0" eaLnBrk="1" latinLnBrk="0" hangingPunct="1">
      <a:defRPr sz="2000" kern="1200">
        <a:solidFill>
          <a:schemeClr val="tx1"/>
        </a:solidFill>
        <a:latin typeface="+mn-lt"/>
        <a:ea typeface="+mn-ea"/>
        <a:cs typeface="+mn-cs"/>
      </a:defRPr>
    </a:lvl6pPr>
    <a:lvl7pPr marL="2978292" algn="l" defTabSz="992764" rtl="0" eaLnBrk="1" latinLnBrk="0" hangingPunct="1">
      <a:defRPr sz="2000" kern="1200">
        <a:solidFill>
          <a:schemeClr val="tx1"/>
        </a:solidFill>
        <a:latin typeface="+mn-lt"/>
        <a:ea typeface="+mn-ea"/>
        <a:cs typeface="+mn-cs"/>
      </a:defRPr>
    </a:lvl7pPr>
    <a:lvl8pPr marL="3474674" algn="l" defTabSz="992764" rtl="0" eaLnBrk="1" latinLnBrk="0" hangingPunct="1">
      <a:defRPr sz="2000" kern="1200">
        <a:solidFill>
          <a:schemeClr val="tx1"/>
        </a:solidFill>
        <a:latin typeface="+mn-lt"/>
        <a:ea typeface="+mn-ea"/>
        <a:cs typeface="+mn-cs"/>
      </a:defRPr>
    </a:lvl8pPr>
    <a:lvl9pPr marL="3971056" algn="l" defTabSz="992764" rtl="0" eaLnBrk="1" latinLnBrk="0" hangingPunct="1">
      <a:defRPr sz="20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8E1FA68-6F94-4E56-B016-D9C4B7ABB05A}">
          <p14:sldIdLst>
            <p14:sldId id="256"/>
            <p14:sldId id="311"/>
            <p14:sldId id="289"/>
            <p14:sldId id="258"/>
            <p14:sldId id="312"/>
            <p14:sldId id="279"/>
            <p14:sldId id="259"/>
            <p14:sldId id="260"/>
            <p14:sldId id="261"/>
            <p14:sldId id="263"/>
            <p14:sldId id="264"/>
            <p14:sldId id="288"/>
            <p14:sldId id="315"/>
            <p14:sldId id="316"/>
            <p14:sldId id="317"/>
            <p14:sldId id="276"/>
            <p14:sldId id="272"/>
            <p14:sldId id="282"/>
            <p14:sldId id="283"/>
            <p14:sldId id="285"/>
            <p14:sldId id="284"/>
            <p14:sldId id="297"/>
            <p14:sldId id="319"/>
            <p14:sldId id="320"/>
            <p14:sldId id="321"/>
            <p14:sldId id="322"/>
            <p14:sldId id="323"/>
            <p14:sldId id="324"/>
            <p14:sldId id="325"/>
            <p14:sldId id="326"/>
            <p14:sldId id="318"/>
            <p14:sldId id="307"/>
            <p14:sldId id="295"/>
            <p14:sldId id="305"/>
            <p14:sldId id="308"/>
            <p14:sldId id="309"/>
            <p14:sldId id="267"/>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guide id="3" orient="horz" pos="2304">
          <p15:clr>
            <a:srgbClr val="A4A3A4"/>
          </p15:clr>
        </p15:guide>
        <p15:guide id="4" pos="316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ttle, Nathan" initials="LN" lastIdx="4" clrIdx="0"/>
  <p:cmAuthor id="1" name="Breen, Shane" initials="SB"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88"/>
    <a:srgbClr val="989C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5487" autoAdjust="0"/>
  </p:normalViewPr>
  <p:slideViewPr>
    <p:cSldViewPr>
      <p:cViewPr>
        <p:scale>
          <a:sx n="100" d="100"/>
          <a:sy n="100" d="100"/>
        </p:scale>
        <p:origin x="-1584" y="-204"/>
      </p:cViewPr>
      <p:guideLst>
        <p:guide orient="horz" pos="2160"/>
        <p:guide orient="horz" pos="2304"/>
        <p:guide pos="2880"/>
        <p:guide pos="3168"/>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0B87729-7A61-4B76-8F14-F3451E0A89A9}" type="datetimeFigureOut">
              <a:rPr lang="en-US" smtClean="0"/>
              <a:pPr/>
              <a:t>7/29/2016</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B0563362-D211-43DC-8D69-18F6A5597560}" type="slidenum">
              <a:rPr lang="en-US" smtClean="0"/>
              <a:pPr/>
              <a:t>‹#›</a:t>
            </a:fld>
            <a:endParaRPr lang="en-US" dirty="0"/>
          </a:p>
        </p:txBody>
      </p:sp>
    </p:spTree>
    <p:extLst>
      <p:ext uri="{BB962C8B-B14F-4D97-AF65-F5344CB8AC3E}">
        <p14:creationId xmlns:p14="http://schemas.microsoft.com/office/powerpoint/2010/main" val="1909397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B83CF24-9AA5-41D3-9BF8-65CFD1427B87}" type="datetimeFigureOut">
              <a:rPr lang="en-US" smtClean="0"/>
              <a:pPr/>
              <a:t>7/29/2016</a:t>
            </a:fld>
            <a:endParaRPr lang="en-US" dirty="0"/>
          </a:p>
        </p:txBody>
      </p:sp>
      <p:sp>
        <p:nvSpPr>
          <p:cNvPr id="4" name="Slide Image Placeholder 3"/>
          <p:cNvSpPr>
            <a:spLocks noGrp="1" noRot="1" noChangeAspect="1"/>
          </p:cNvSpPr>
          <p:nvPr>
            <p:ph type="sldImg" idx="2"/>
          </p:nvPr>
        </p:nvSpPr>
        <p:spPr>
          <a:xfrm>
            <a:off x="1109663" y="696913"/>
            <a:ext cx="4791075"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C50B698-563A-46D2-BA50-61BB6CDA9DA8}" type="slidenum">
              <a:rPr lang="en-US" smtClean="0"/>
              <a:pPr/>
              <a:t>‹#›</a:t>
            </a:fld>
            <a:endParaRPr lang="en-US" dirty="0"/>
          </a:p>
        </p:txBody>
      </p:sp>
    </p:spTree>
    <p:extLst>
      <p:ext uri="{BB962C8B-B14F-4D97-AF65-F5344CB8AC3E}">
        <p14:creationId xmlns:p14="http://schemas.microsoft.com/office/powerpoint/2010/main" val="1868383355"/>
      </p:ext>
    </p:extLst>
  </p:cSld>
  <p:clrMap bg1="lt1" tx1="dk1" bg2="lt2" tx2="dk2" accent1="accent1" accent2="accent2" accent3="accent3" accent4="accent4" accent5="accent5" accent6="accent6" hlink="hlink" folHlink="folHlink"/>
  <p:hf hdr="0" ftr="0" dt="0"/>
  <p:notesStyle>
    <a:lvl1pPr marL="0" algn="l" defTabSz="992764" rtl="0" eaLnBrk="1" latinLnBrk="0" hangingPunct="1">
      <a:defRPr sz="1300" kern="1200">
        <a:solidFill>
          <a:schemeClr val="tx1"/>
        </a:solidFill>
        <a:latin typeface="+mn-lt"/>
        <a:ea typeface="+mn-ea"/>
        <a:cs typeface="+mn-cs"/>
      </a:defRPr>
    </a:lvl1pPr>
    <a:lvl2pPr marL="496382" algn="l" defTabSz="992764" rtl="0" eaLnBrk="1" latinLnBrk="0" hangingPunct="1">
      <a:defRPr sz="1300" kern="1200">
        <a:solidFill>
          <a:schemeClr val="tx1"/>
        </a:solidFill>
        <a:latin typeface="+mn-lt"/>
        <a:ea typeface="+mn-ea"/>
        <a:cs typeface="+mn-cs"/>
      </a:defRPr>
    </a:lvl2pPr>
    <a:lvl3pPr marL="992764" algn="l" defTabSz="992764" rtl="0" eaLnBrk="1" latinLnBrk="0" hangingPunct="1">
      <a:defRPr sz="1300" kern="1200">
        <a:solidFill>
          <a:schemeClr val="tx1"/>
        </a:solidFill>
        <a:latin typeface="+mn-lt"/>
        <a:ea typeface="+mn-ea"/>
        <a:cs typeface="+mn-cs"/>
      </a:defRPr>
    </a:lvl3pPr>
    <a:lvl4pPr marL="1489146" algn="l" defTabSz="992764" rtl="0" eaLnBrk="1" latinLnBrk="0" hangingPunct="1">
      <a:defRPr sz="1300" kern="1200">
        <a:solidFill>
          <a:schemeClr val="tx1"/>
        </a:solidFill>
        <a:latin typeface="+mn-lt"/>
        <a:ea typeface="+mn-ea"/>
        <a:cs typeface="+mn-cs"/>
      </a:defRPr>
    </a:lvl4pPr>
    <a:lvl5pPr marL="1985528" algn="l" defTabSz="992764" rtl="0" eaLnBrk="1" latinLnBrk="0" hangingPunct="1">
      <a:defRPr sz="1300" kern="1200">
        <a:solidFill>
          <a:schemeClr val="tx1"/>
        </a:solidFill>
        <a:latin typeface="+mn-lt"/>
        <a:ea typeface="+mn-ea"/>
        <a:cs typeface="+mn-cs"/>
      </a:defRPr>
    </a:lvl5pPr>
    <a:lvl6pPr marL="2481910" algn="l" defTabSz="992764" rtl="0" eaLnBrk="1" latinLnBrk="0" hangingPunct="1">
      <a:defRPr sz="1300" kern="1200">
        <a:solidFill>
          <a:schemeClr val="tx1"/>
        </a:solidFill>
        <a:latin typeface="+mn-lt"/>
        <a:ea typeface="+mn-ea"/>
        <a:cs typeface="+mn-cs"/>
      </a:defRPr>
    </a:lvl6pPr>
    <a:lvl7pPr marL="2978292" algn="l" defTabSz="992764" rtl="0" eaLnBrk="1" latinLnBrk="0" hangingPunct="1">
      <a:defRPr sz="1300" kern="1200">
        <a:solidFill>
          <a:schemeClr val="tx1"/>
        </a:solidFill>
        <a:latin typeface="+mn-lt"/>
        <a:ea typeface="+mn-ea"/>
        <a:cs typeface="+mn-cs"/>
      </a:defRPr>
    </a:lvl7pPr>
    <a:lvl8pPr marL="3474674" algn="l" defTabSz="992764" rtl="0" eaLnBrk="1" latinLnBrk="0" hangingPunct="1">
      <a:defRPr sz="1300" kern="1200">
        <a:solidFill>
          <a:schemeClr val="tx1"/>
        </a:solidFill>
        <a:latin typeface="+mn-lt"/>
        <a:ea typeface="+mn-ea"/>
        <a:cs typeface="+mn-cs"/>
      </a:defRPr>
    </a:lvl8pPr>
    <a:lvl9pPr marL="3971056" algn="l" defTabSz="992764" rtl="0" eaLnBrk="1" latinLnBrk="0" hangingPunct="1">
      <a:defRPr sz="13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315200"/>
          </a:xfrm>
          <a:prstGeom prst="rect">
            <a:avLst/>
          </a:prstGeom>
        </p:spPr>
      </p:pic>
      <p:sp>
        <p:nvSpPr>
          <p:cNvPr id="2" name="Title 1"/>
          <p:cNvSpPr>
            <a:spLocks noGrp="1"/>
          </p:cNvSpPr>
          <p:nvPr>
            <p:ph type="ctrTitle"/>
          </p:nvPr>
        </p:nvSpPr>
        <p:spPr>
          <a:xfrm>
            <a:off x="526311" y="2954434"/>
            <a:ext cx="9040865" cy="1020726"/>
          </a:xfrm>
        </p:spPr>
        <p:txBody>
          <a:bodyPr>
            <a:normAutofit/>
          </a:bodyPr>
          <a:lstStyle>
            <a:lvl1pPr algn="ctr">
              <a:defRPr sz="35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3099391" y="6103562"/>
            <a:ext cx="6836203" cy="568960"/>
          </a:xfrm>
        </p:spPr>
        <p:txBody>
          <a:bodyPr>
            <a:normAutofit/>
          </a:bodyPr>
          <a:lstStyle>
            <a:lvl1pPr marL="0" indent="0" algn="l">
              <a:buNone/>
              <a:defRPr sz="2200" i="1">
                <a:solidFill>
                  <a:schemeClr val="bg1">
                    <a:lumMod val="85000"/>
                  </a:schemeClr>
                </a:solidFill>
              </a:defRPr>
            </a:lvl1pPr>
            <a:lvl2pPr marL="496382" indent="0" algn="ctr">
              <a:buNone/>
              <a:defRPr>
                <a:solidFill>
                  <a:schemeClr val="tx1">
                    <a:tint val="75000"/>
                  </a:schemeClr>
                </a:solidFill>
              </a:defRPr>
            </a:lvl2pPr>
            <a:lvl3pPr marL="992764" indent="0" algn="ctr">
              <a:buNone/>
              <a:defRPr>
                <a:solidFill>
                  <a:schemeClr val="tx1">
                    <a:tint val="75000"/>
                  </a:schemeClr>
                </a:solidFill>
              </a:defRPr>
            </a:lvl3pPr>
            <a:lvl4pPr marL="1489146" indent="0" algn="ctr">
              <a:buNone/>
              <a:defRPr>
                <a:solidFill>
                  <a:schemeClr val="tx1">
                    <a:tint val="75000"/>
                  </a:schemeClr>
                </a:solidFill>
              </a:defRPr>
            </a:lvl4pPr>
            <a:lvl5pPr marL="1985528" indent="0" algn="ctr">
              <a:buNone/>
              <a:defRPr>
                <a:solidFill>
                  <a:schemeClr val="tx1">
                    <a:tint val="75000"/>
                  </a:schemeClr>
                </a:solidFill>
              </a:defRPr>
            </a:lvl5pPr>
            <a:lvl6pPr marL="2481910" indent="0" algn="ctr">
              <a:buNone/>
              <a:defRPr>
                <a:solidFill>
                  <a:schemeClr val="tx1">
                    <a:tint val="75000"/>
                  </a:schemeClr>
                </a:solidFill>
              </a:defRPr>
            </a:lvl6pPr>
            <a:lvl7pPr marL="2978292" indent="0" algn="ctr">
              <a:buNone/>
              <a:defRPr>
                <a:solidFill>
                  <a:schemeClr val="tx1">
                    <a:tint val="75000"/>
                  </a:schemeClr>
                </a:solidFill>
              </a:defRPr>
            </a:lvl7pPr>
            <a:lvl8pPr marL="3474674" indent="0" algn="ctr">
              <a:buNone/>
              <a:defRPr>
                <a:solidFill>
                  <a:schemeClr val="tx1">
                    <a:tint val="75000"/>
                  </a:schemeClr>
                </a:solidFill>
              </a:defRPr>
            </a:lvl8pPr>
            <a:lvl9pPr marL="3971056"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835836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315200"/>
          </a:xfrm>
          <a:prstGeom prst="rect">
            <a:avLst/>
          </a:prstGeom>
        </p:spPr>
      </p:pic>
      <p:sp>
        <p:nvSpPr>
          <p:cNvPr id="6" name="Title 1"/>
          <p:cNvSpPr>
            <a:spLocks noGrp="1"/>
          </p:cNvSpPr>
          <p:nvPr>
            <p:ph type="title"/>
          </p:nvPr>
        </p:nvSpPr>
        <p:spPr>
          <a:xfrm>
            <a:off x="1543849" y="485752"/>
            <a:ext cx="7853733" cy="478267"/>
          </a:xfrm>
        </p:spPr>
        <p:txBody>
          <a:bodyPr/>
          <a:lstStyle/>
          <a:p>
            <a:r>
              <a:rPr lang="en-US"/>
              <a:t>Click to edit Master title style</a:t>
            </a:r>
            <a:endParaRPr lang="en-US" dirty="0"/>
          </a:p>
        </p:txBody>
      </p:sp>
      <p:sp>
        <p:nvSpPr>
          <p:cNvPr id="4" name="Footer Placeholder 5"/>
          <p:cNvSpPr>
            <a:spLocks noGrp="1"/>
          </p:cNvSpPr>
          <p:nvPr>
            <p:ph type="ftr" sz="quarter" idx="11"/>
          </p:nvPr>
        </p:nvSpPr>
        <p:spPr>
          <a:xfrm>
            <a:off x="3436620" y="6780107"/>
            <a:ext cx="3185160" cy="389467"/>
          </a:xfrm>
          <a:prstGeom prst="rect">
            <a:avLst/>
          </a:prstGeom>
        </p:spPr>
        <p:txBody>
          <a:bodyPr lIns="99276" tIns="49638" rIns="99276" bIns="49638"/>
          <a:lstStyle/>
          <a:p>
            <a:endParaRPr lang="en-US" dirty="0"/>
          </a:p>
        </p:txBody>
      </p:sp>
      <p:sp>
        <p:nvSpPr>
          <p:cNvPr id="5" name="Slide Number Placeholder 6"/>
          <p:cNvSpPr>
            <a:spLocks noGrp="1"/>
          </p:cNvSpPr>
          <p:nvPr>
            <p:ph type="sldNum" sz="quarter" idx="12"/>
          </p:nvPr>
        </p:nvSpPr>
        <p:spPr>
          <a:xfrm>
            <a:off x="7208520" y="6780107"/>
            <a:ext cx="2346960" cy="389467"/>
          </a:xfrm>
          <a:prstGeom prst="rect">
            <a:avLst/>
          </a:prstGeom>
        </p:spPr>
        <p:txBody>
          <a:bodyPr lIns="99276" tIns="49638" rIns="99276" bIns="49638"/>
          <a:lstStyle>
            <a:lvl1pPr>
              <a:defRPr>
                <a:solidFill>
                  <a:schemeClr val="bg1"/>
                </a:solidFill>
              </a:defRPr>
            </a:lvl1pPr>
          </a:lstStyle>
          <a:p>
            <a:fld id="{7E7A60FF-E1CD-4FBC-B24E-AAE1945614F2}" type="slidenum">
              <a:rPr lang="en-US" smtClean="0"/>
              <a:pPr/>
              <a:t>‹#›</a:t>
            </a:fld>
            <a:endParaRPr lang="en-US" dirty="0"/>
          </a:p>
        </p:txBody>
      </p:sp>
    </p:spTree>
    <p:extLst>
      <p:ext uri="{BB962C8B-B14F-4D97-AF65-F5344CB8AC3E}">
        <p14:creationId xmlns:p14="http://schemas.microsoft.com/office/powerpoint/2010/main" val="4125034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436620" y="6780107"/>
            <a:ext cx="3185160" cy="389467"/>
          </a:xfrm>
          <a:prstGeom prst="rect">
            <a:avLst/>
          </a:prstGeom>
        </p:spPr>
        <p:txBody>
          <a:bodyPr lIns="99276" tIns="49638" rIns="99276" bIns="49638"/>
          <a:lstStyle/>
          <a:p>
            <a:endParaRPr lang="en-US" dirty="0"/>
          </a:p>
        </p:txBody>
      </p:sp>
      <p:sp>
        <p:nvSpPr>
          <p:cNvPr id="4" name="Slide Number Placeholder 3"/>
          <p:cNvSpPr>
            <a:spLocks noGrp="1"/>
          </p:cNvSpPr>
          <p:nvPr>
            <p:ph type="sldNum" sz="quarter" idx="12"/>
          </p:nvPr>
        </p:nvSpPr>
        <p:spPr>
          <a:xfrm>
            <a:off x="7208520" y="6780107"/>
            <a:ext cx="2346960" cy="389467"/>
          </a:xfrm>
          <a:prstGeom prst="rect">
            <a:avLst/>
          </a:prstGeom>
        </p:spPr>
        <p:txBody>
          <a:bodyPr lIns="99276" tIns="49638" rIns="99276" bIns="49638"/>
          <a:lstStyle>
            <a:lvl1pPr>
              <a:defRPr>
                <a:solidFill>
                  <a:schemeClr val="bg1"/>
                </a:solidFill>
              </a:defRPr>
            </a:lvl1pPr>
          </a:lstStyle>
          <a:p>
            <a:fld id="{7E7A60FF-E1CD-4FBC-B24E-AAE1945614F2}" type="slidenum">
              <a:rPr lang="en-US" smtClean="0"/>
              <a:pPr/>
              <a:t>‹#›</a:t>
            </a:fld>
            <a:endParaRPr lang="en-US" dirty="0"/>
          </a:p>
        </p:txBody>
      </p:sp>
    </p:spTree>
    <p:extLst>
      <p:ext uri="{BB962C8B-B14F-4D97-AF65-F5344CB8AC3E}">
        <p14:creationId xmlns:p14="http://schemas.microsoft.com/office/powerpoint/2010/main" val="1377174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ubhead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058400" cy="7315200"/>
          </a:xfrm>
          <a:prstGeom prst="rect">
            <a:avLst/>
          </a:prstGeom>
        </p:spPr>
      </p:pic>
      <p:sp>
        <p:nvSpPr>
          <p:cNvPr id="2" name="Title 1"/>
          <p:cNvSpPr>
            <a:spLocks noGrp="1"/>
          </p:cNvSpPr>
          <p:nvPr>
            <p:ph type="ctrTitle"/>
          </p:nvPr>
        </p:nvSpPr>
        <p:spPr>
          <a:xfrm>
            <a:off x="502920" y="6099773"/>
            <a:ext cx="9146126" cy="650241"/>
          </a:xfrm>
        </p:spPr>
        <p:txBody>
          <a:bodyPr>
            <a:normAutofit/>
          </a:bodyPr>
          <a:lstStyle>
            <a:lvl1pPr algn="ctr">
              <a:defRPr sz="3500" b="1">
                <a:solidFill>
                  <a:srgbClr val="005288"/>
                </a:solidFill>
              </a:defRPr>
            </a:lvl1pPr>
          </a:lstStyle>
          <a:p>
            <a:r>
              <a:rPr lang="en-US"/>
              <a:t>Click to edit Master title style</a:t>
            </a:r>
            <a:endParaRPr lang="en-US" dirty="0"/>
          </a:p>
        </p:txBody>
      </p:sp>
      <p:sp>
        <p:nvSpPr>
          <p:cNvPr id="4" name="Footer Placeholder 5"/>
          <p:cNvSpPr>
            <a:spLocks noGrp="1"/>
          </p:cNvSpPr>
          <p:nvPr>
            <p:ph type="ftr" sz="quarter" idx="11"/>
          </p:nvPr>
        </p:nvSpPr>
        <p:spPr>
          <a:xfrm>
            <a:off x="3436620" y="6780107"/>
            <a:ext cx="3185160" cy="389467"/>
          </a:xfrm>
          <a:prstGeom prst="rect">
            <a:avLst/>
          </a:prstGeom>
        </p:spPr>
        <p:txBody>
          <a:bodyPr lIns="99276" tIns="49638" rIns="99276" bIns="49638"/>
          <a:lstStyle/>
          <a:p>
            <a:endParaRPr lang="en-US" dirty="0"/>
          </a:p>
        </p:txBody>
      </p:sp>
      <p:sp>
        <p:nvSpPr>
          <p:cNvPr id="5" name="Slide Number Placeholder 6"/>
          <p:cNvSpPr>
            <a:spLocks noGrp="1"/>
          </p:cNvSpPr>
          <p:nvPr>
            <p:ph type="sldNum" sz="quarter" idx="12"/>
          </p:nvPr>
        </p:nvSpPr>
        <p:spPr>
          <a:xfrm>
            <a:off x="7208520" y="6780107"/>
            <a:ext cx="2346960" cy="389467"/>
          </a:xfrm>
          <a:prstGeom prst="rect">
            <a:avLst/>
          </a:prstGeom>
        </p:spPr>
        <p:txBody>
          <a:bodyPr lIns="99276" tIns="49638" rIns="99276" bIns="49638"/>
          <a:lstStyle/>
          <a:p>
            <a:fld id="{7E7A60FF-E1CD-4FBC-B24E-AAE1945614F2}" type="slidenum">
              <a:rPr lang="en-US" smtClean="0"/>
              <a:pPr/>
              <a:t>‹#›</a:t>
            </a:fld>
            <a:endParaRPr lang="en-US" dirty="0"/>
          </a:p>
        </p:txBody>
      </p:sp>
    </p:spTree>
    <p:extLst>
      <p:ext uri="{BB962C8B-B14F-4D97-AF65-F5344CB8AC3E}">
        <p14:creationId xmlns:p14="http://schemas.microsoft.com/office/powerpoint/2010/main" val="2331374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5962" y="576494"/>
            <a:ext cx="9169519" cy="489610"/>
          </a:xfrm>
        </p:spPr>
        <p:txBody>
          <a:bodyPr/>
          <a:lstStyle/>
          <a:p>
            <a:r>
              <a:rPr lang="en-US"/>
              <a:t>Click to edit Master title style</a:t>
            </a:r>
            <a:endParaRPr lang="en-US" dirty="0"/>
          </a:p>
        </p:txBody>
      </p:sp>
      <p:sp>
        <p:nvSpPr>
          <p:cNvPr id="3" name="Content Placeholder 2"/>
          <p:cNvSpPr>
            <a:spLocks noGrp="1"/>
          </p:cNvSpPr>
          <p:nvPr>
            <p:ph idx="1"/>
          </p:nvPr>
        </p:nvSpPr>
        <p:spPr>
          <a:xfrm>
            <a:off x="491224" y="1678528"/>
            <a:ext cx="9064256" cy="4905152"/>
          </a:xfrm>
        </p:spPr>
        <p:txBody>
          <a:bodyPr/>
          <a:lstStyle>
            <a:lvl3pPr>
              <a:defRPr>
                <a:solidFill>
                  <a:schemeClr val="tx1">
                    <a:lumMod val="65000"/>
                    <a:lumOff val="35000"/>
                  </a:schemeClr>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436620" y="6780107"/>
            <a:ext cx="3185160" cy="389467"/>
          </a:xfrm>
          <a:prstGeom prst="rect">
            <a:avLst/>
          </a:prstGeom>
        </p:spPr>
        <p:txBody>
          <a:bodyPr lIns="99276" tIns="49638" rIns="99276" bIns="49638"/>
          <a:lstStyle/>
          <a:p>
            <a:endParaRPr lang="en-US" dirty="0"/>
          </a:p>
        </p:txBody>
      </p:sp>
      <p:sp>
        <p:nvSpPr>
          <p:cNvPr id="6" name="Slide Number Placeholder 5"/>
          <p:cNvSpPr>
            <a:spLocks noGrp="1"/>
          </p:cNvSpPr>
          <p:nvPr>
            <p:ph type="sldNum" sz="quarter" idx="12"/>
          </p:nvPr>
        </p:nvSpPr>
        <p:spPr>
          <a:xfrm>
            <a:off x="7208520" y="6780107"/>
            <a:ext cx="2346960" cy="389467"/>
          </a:xfrm>
          <a:prstGeom prst="rect">
            <a:avLst/>
          </a:prstGeom>
        </p:spPr>
        <p:txBody>
          <a:bodyPr lIns="99276" tIns="49638" rIns="99276" bIns="49638"/>
          <a:lstStyle>
            <a:lvl1pPr algn="r">
              <a:defRPr>
                <a:solidFill>
                  <a:srgbClr val="005288"/>
                </a:solidFill>
              </a:defRPr>
            </a:lvl1pPr>
          </a:lstStyle>
          <a:p>
            <a:fld id="{7E7A60FF-E1CD-4FBC-B24E-AAE1945614F2}" type="slidenum">
              <a:rPr lang="en-US" smtClean="0"/>
              <a:pPr/>
              <a:t>‹#›</a:t>
            </a:fld>
            <a:endParaRPr lang="en-US" dirty="0"/>
          </a:p>
        </p:txBody>
      </p:sp>
    </p:spTree>
    <p:extLst>
      <p:ext uri="{BB962C8B-B14F-4D97-AF65-F5344CB8AC3E}">
        <p14:creationId xmlns:p14="http://schemas.microsoft.com/office/powerpoint/2010/main" val="479348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315200"/>
          </a:xfrm>
          <a:prstGeom prst="rect">
            <a:avLst/>
          </a:prstGeom>
        </p:spPr>
      </p:pic>
      <p:sp>
        <p:nvSpPr>
          <p:cNvPr id="2" name="Title 1"/>
          <p:cNvSpPr>
            <a:spLocks noGrp="1"/>
          </p:cNvSpPr>
          <p:nvPr>
            <p:ph type="title"/>
          </p:nvPr>
        </p:nvSpPr>
        <p:spPr>
          <a:xfrm>
            <a:off x="1543849" y="485752"/>
            <a:ext cx="7853733" cy="478267"/>
          </a:xfrm>
        </p:spPr>
        <p:txBody>
          <a:bodyPr/>
          <a:lstStyle/>
          <a:p>
            <a:r>
              <a:rPr lang="en-US"/>
              <a:t>Click to edit Master title style</a:t>
            </a:r>
            <a:endParaRPr lang="en-US" dirty="0"/>
          </a:p>
        </p:txBody>
      </p:sp>
      <p:sp>
        <p:nvSpPr>
          <p:cNvPr id="6" name="Content Placeholder 2"/>
          <p:cNvSpPr>
            <a:spLocks noGrp="1"/>
          </p:cNvSpPr>
          <p:nvPr>
            <p:ph idx="1"/>
          </p:nvPr>
        </p:nvSpPr>
        <p:spPr>
          <a:xfrm>
            <a:off x="491224" y="1519748"/>
            <a:ext cx="9064256" cy="5063933"/>
          </a:xfrm>
        </p:spPr>
        <p:txBody>
          <a:bodyPr/>
          <a:lstStyle>
            <a:lvl3pPr>
              <a:defRPr>
                <a:solidFill>
                  <a:schemeClr val="tx1">
                    <a:lumMod val="65000"/>
                    <a:lumOff val="35000"/>
                  </a:schemeClr>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5"/>
          <p:cNvSpPr>
            <a:spLocks noGrp="1"/>
          </p:cNvSpPr>
          <p:nvPr>
            <p:ph type="ftr" sz="quarter" idx="11"/>
          </p:nvPr>
        </p:nvSpPr>
        <p:spPr>
          <a:xfrm>
            <a:off x="3436620" y="6780107"/>
            <a:ext cx="3185160" cy="389467"/>
          </a:xfrm>
          <a:prstGeom prst="rect">
            <a:avLst/>
          </a:prstGeom>
        </p:spPr>
        <p:txBody>
          <a:bodyPr lIns="99276" tIns="49638" rIns="99276" bIns="49638"/>
          <a:lstStyle/>
          <a:p>
            <a:endParaRPr lang="en-US" dirty="0"/>
          </a:p>
        </p:txBody>
      </p:sp>
      <p:sp>
        <p:nvSpPr>
          <p:cNvPr id="8" name="Slide Number Placeholder 6"/>
          <p:cNvSpPr>
            <a:spLocks noGrp="1"/>
          </p:cNvSpPr>
          <p:nvPr>
            <p:ph type="sldNum" sz="quarter" idx="12"/>
          </p:nvPr>
        </p:nvSpPr>
        <p:spPr>
          <a:xfrm>
            <a:off x="7208520" y="6780107"/>
            <a:ext cx="2346960" cy="389467"/>
          </a:xfrm>
          <a:prstGeom prst="rect">
            <a:avLst/>
          </a:prstGeom>
        </p:spPr>
        <p:txBody>
          <a:bodyPr lIns="99276" tIns="49638" rIns="99276" bIns="49638"/>
          <a:lstStyle>
            <a:lvl1pPr>
              <a:defRPr>
                <a:solidFill>
                  <a:schemeClr val="bg1"/>
                </a:solidFill>
              </a:defRPr>
            </a:lvl1pPr>
          </a:lstStyle>
          <a:p>
            <a:fld id="{7E7A60FF-E1CD-4FBC-B24E-AAE1945614F2}" type="slidenum">
              <a:rPr lang="en-US" smtClean="0"/>
              <a:pPr/>
              <a:t>‹#›</a:t>
            </a:fld>
            <a:endParaRPr lang="en-US" dirty="0"/>
          </a:p>
        </p:txBody>
      </p:sp>
    </p:spTree>
    <p:extLst>
      <p:ext uri="{BB962C8B-B14F-4D97-AF65-F5344CB8AC3E}">
        <p14:creationId xmlns:p14="http://schemas.microsoft.com/office/powerpoint/2010/main" val="3872620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8007" y="1701210"/>
            <a:ext cx="4257667" cy="4882470"/>
          </a:xfrm>
        </p:spPr>
        <p:txBody>
          <a:bodyPr>
            <a:normAutofit/>
          </a:bodyPr>
          <a:lstStyle>
            <a:lvl1pPr>
              <a:defRPr sz="2200"/>
            </a:lvl1pPr>
            <a:lvl2pPr>
              <a:defRPr sz="2000"/>
            </a:lvl2pPr>
            <a:lvl3pPr>
              <a:defRPr sz="1700"/>
            </a:lvl3pPr>
            <a:lvl4pPr>
              <a:defRPr sz="1500"/>
            </a:lvl4pPr>
            <a:lvl5pPr>
              <a:defRPr sz="15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86125" y="1701210"/>
            <a:ext cx="4257667" cy="4882470"/>
          </a:xfrm>
        </p:spPr>
        <p:txBody>
          <a:bodyPr>
            <a:normAutofit/>
          </a:bodyPr>
          <a:lstStyle>
            <a:lvl1pPr>
              <a:defRPr sz="2200"/>
            </a:lvl1pPr>
            <a:lvl2pPr>
              <a:defRPr sz="2000"/>
            </a:lvl2pPr>
            <a:lvl3pPr>
              <a:defRPr sz="1700"/>
            </a:lvl3pPr>
            <a:lvl4pPr>
              <a:defRPr sz="1500"/>
            </a:lvl4pPr>
            <a:lvl5pPr>
              <a:defRPr sz="15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3436620" y="6780107"/>
            <a:ext cx="3185160" cy="389467"/>
          </a:xfrm>
          <a:prstGeom prst="rect">
            <a:avLst/>
          </a:prstGeom>
        </p:spPr>
        <p:txBody>
          <a:bodyPr lIns="99276" tIns="49638" rIns="99276" bIns="49638"/>
          <a:lstStyle/>
          <a:p>
            <a:endParaRPr lang="en-US" dirty="0"/>
          </a:p>
        </p:txBody>
      </p:sp>
      <p:sp>
        <p:nvSpPr>
          <p:cNvPr id="7" name="Slide Number Placeholder 6"/>
          <p:cNvSpPr>
            <a:spLocks noGrp="1"/>
          </p:cNvSpPr>
          <p:nvPr>
            <p:ph type="sldNum" sz="quarter" idx="12"/>
          </p:nvPr>
        </p:nvSpPr>
        <p:spPr>
          <a:xfrm>
            <a:off x="7208520" y="6780107"/>
            <a:ext cx="2346960" cy="389467"/>
          </a:xfrm>
          <a:prstGeom prst="rect">
            <a:avLst/>
          </a:prstGeom>
        </p:spPr>
        <p:txBody>
          <a:bodyPr lIns="99276" tIns="49638" rIns="99276" bIns="49638"/>
          <a:lstStyle/>
          <a:p>
            <a:fld id="{7E7A60FF-E1CD-4FBC-B24E-AAE1945614F2}" type="slidenum">
              <a:rPr lang="en-US" smtClean="0"/>
              <a:pPr/>
              <a:t>‹#›</a:t>
            </a:fld>
            <a:endParaRPr lang="en-US" dirty="0"/>
          </a:p>
        </p:txBody>
      </p:sp>
    </p:spTree>
    <p:extLst>
      <p:ext uri="{BB962C8B-B14F-4D97-AF65-F5344CB8AC3E}">
        <p14:creationId xmlns:p14="http://schemas.microsoft.com/office/powerpoint/2010/main" val="1866788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315200"/>
          </a:xfrm>
          <a:prstGeom prst="rect">
            <a:avLst/>
          </a:prstGeom>
        </p:spPr>
      </p:pic>
      <p:sp>
        <p:nvSpPr>
          <p:cNvPr id="3" name="Content Placeholder 2"/>
          <p:cNvSpPr>
            <a:spLocks noGrp="1"/>
          </p:cNvSpPr>
          <p:nvPr>
            <p:ph sz="half" idx="1"/>
          </p:nvPr>
        </p:nvSpPr>
        <p:spPr>
          <a:xfrm>
            <a:off x="538007" y="1508406"/>
            <a:ext cx="4257667" cy="4967532"/>
          </a:xfrm>
        </p:spPr>
        <p:txBody>
          <a:bodyPr>
            <a:normAutofit/>
          </a:bodyPr>
          <a:lstStyle>
            <a:lvl1pPr>
              <a:defRPr sz="2200"/>
            </a:lvl1pPr>
            <a:lvl2pPr>
              <a:defRPr sz="2000"/>
            </a:lvl2pPr>
            <a:lvl3pPr>
              <a:defRPr sz="1700"/>
            </a:lvl3pPr>
            <a:lvl4pPr>
              <a:defRPr sz="1500"/>
            </a:lvl4pPr>
            <a:lvl5pPr>
              <a:defRPr sz="15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86125" y="1508406"/>
            <a:ext cx="4257667" cy="4967532"/>
          </a:xfrm>
        </p:spPr>
        <p:txBody>
          <a:bodyPr>
            <a:normAutofit/>
          </a:bodyPr>
          <a:lstStyle>
            <a:lvl1pPr>
              <a:defRPr sz="2200"/>
            </a:lvl1pPr>
            <a:lvl2pPr>
              <a:defRPr sz="2000"/>
            </a:lvl2pPr>
            <a:lvl3pPr>
              <a:defRPr sz="1700"/>
            </a:lvl3pPr>
            <a:lvl4pPr>
              <a:defRPr sz="1500"/>
            </a:lvl4pPr>
            <a:lvl5pPr>
              <a:defRPr sz="15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1543849" y="485752"/>
            <a:ext cx="7853733" cy="478267"/>
          </a:xfrm>
        </p:spPr>
        <p:txBody>
          <a:bodyPr/>
          <a:lstStyle/>
          <a:p>
            <a:r>
              <a:rPr lang="en-US"/>
              <a:t>Click to edit Master title style</a:t>
            </a:r>
            <a:endParaRPr lang="en-US" dirty="0"/>
          </a:p>
        </p:txBody>
      </p:sp>
      <p:sp>
        <p:nvSpPr>
          <p:cNvPr id="6" name="Footer Placeholder 5"/>
          <p:cNvSpPr>
            <a:spLocks noGrp="1"/>
          </p:cNvSpPr>
          <p:nvPr>
            <p:ph type="ftr" sz="quarter" idx="11"/>
          </p:nvPr>
        </p:nvSpPr>
        <p:spPr>
          <a:xfrm>
            <a:off x="3436620" y="6780107"/>
            <a:ext cx="3185160" cy="389467"/>
          </a:xfrm>
          <a:prstGeom prst="rect">
            <a:avLst/>
          </a:prstGeom>
        </p:spPr>
        <p:txBody>
          <a:bodyPr lIns="99276" tIns="49638" rIns="99276" bIns="49638"/>
          <a:lstStyle/>
          <a:p>
            <a:endParaRPr lang="en-US" dirty="0"/>
          </a:p>
        </p:txBody>
      </p:sp>
      <p:sp>
        <p:nvSpPr>
          <p:cNvPr id="7" name="Slide Number Placeholder 6"/>
          <p:cNvSpPr>
            <a:spLocks noGrp="1"/>
          </p:cNvSpPr>
          <p:nvPr>
            <p:ph type="sldNum" sz="quarter" idx="12"/>
          </p:nvPr>
        </p:nvSpPr>
        <p:spPr>
          <a:xfrm>
            <a:off x="7208520" y="6780107"/>
            <a:ext cx="2346960" cy="389467"/>
          </a:xfrm>
          <a:prstGeom prst="rect">
            <a:avLst/>
          </a:prstGeom>
        </p:spPr>
        <p:txBody>
          <a:bodyPr lIns="99276" tIns="49638" rIns="99276" bIns="49638"/>
          <a:lstStyle>
            <a:lvl1pPr>
              <a:defRPr>
                <a:solidFill>
                  <a:schemeClr val="bg1"/>
                </a:solidFill>
              </a:defRPr>
            </a:lvl1pPr>
          </a:lstStyle>
          <a:p>
            <a:fld id="{7E7A60FF-E1CD-4FBC-B24E-AAE1945614F2}" type="slidenum">
              <a:rPr lang="en-US" smtClean="0"/>
              <a:pPr/>
              <a:t>‹#›</a:t>
            </a:fld>
            <a:endParaRPr lang="en-US" dirty="0"/>
          </a:p>
        </p:txBody>
      </p:sp>
    </p:spTree>
    <p:extLst>
      <p:ext uri="{BB962C8B-B14F-4D97-AF65-F5344CB8AC3E}">
        <p14:creationId xmlns:p14="http://schemas.microsoft.com/office/powerpoint/2010/main" val="3248388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624" y="1676648"/>
            <a:ext cx="4397978" cy="682413"/>
          </a:xfrm>
        </p:spPr>
        <p:txBody>
          <a:bodyPr anchor="b">
            <a:noAutofit/>
          </a:bodyPr>
          <a:lstStyle>
            <a:lvl1pPr marL="0" indent="0">
              <a:buNone/>
              <a:defRPr sz="2000" b="1">
                <a:solidFill>
                  <a:schemeClr val="accent1">
                    <a:lumMod val="75000"/>
                  </a:schemeClr>
                </a:solidFill>
              </a:defRPr>
            </a:lvl1pPr>
            <a:lvl2pPr marL="496382" indent="0">
              <a:buNone/>
              <a:defRPr sz="2200" b="1"/>
            </a:lvl2pPr>
            <a:lvl3pPr marL="992764" indent="0">
              <a:buNone/>
              <a:defRPr sz="2000" b="1"/>
            </a:lvl3pPr>
            <a:lvl4pPr marL="1489146" indent="0">
              <a:buNone/>
              <a:defRPr sz="1700" b="1"/>
            </a:lvl4pPr>
            <a:lvl5pPr marL="1985528" indent="0">
              <a:buNone/>
              <a:defRPr sz="1700" b="1"/>
            </a:lvl5pPr>
            <a:lvl6pPr marL="2481910" indent="0">
              <a:buNone/>
              <a:defRPr sz="1700" b="1"/>
            </a:lvl6pPr>
            <a:lvl7pPr marL="2978292" indent="0">
              <a:buNone/>
              <a:defRPr sz="1700" b="1"/>
            </a:lvl7pPr>
            <a:lvl8pPr marL="3474674" indent="0">
              <a:buNone/>
              <a:defRPr sz="1700" b="1"/>
            </a:lvl8pPr>
            <a:lvl9pPr marL="3971056" indent="0">
              <a:buNone/>
              <a:defRPr sz="1700" b="1"/>
            </a:lvl9pPr>
          </a:lstStyle>
          <a:p>
            <a:pPr lvl="0"/>
            <a:r>
              <a:rPr lang="en-US"/>
              <a:t>Click to edit Master text styles</a:t>
            </a:r>
          </a:p>
        </p:txBody>
      </p:sp>
      <p:sp>
        <p:nvSpPr>
          <p:cNvPr id="4" name="Content Placeholder 3"/>
          <p:cNvSpPr>
            <a:spLocks noGrp="1"/>
          </p:cNvSpPr>
          <p:nvPr>
            <p:ph sz="half" idx="2"/>
          </p:nvPr>
        </p:nvSpPr>
        <p:spPr>
          <a:xfrm>
            <a:off x="514624" y="2483765"/>
            <a:ext cx="4397978" cy="4099915"/>
          </a:xfrm>
        </p:spPr>
        <p:txBody>
          <a:bodyPr>
            <a:normAutofit/>
          </a:bodyPr>
          <a:lstStyle>
            <a:lvl1pPr>
              <a:defRPr sz="2200"/>
            </a:lvl1pPr>
            <a:lvl2pPr>
              <a:defRPr sz="2000"/>
            </a:lvl2pPr>
            <a:lvl3pPr>
              <a:defRPr sz="1700"/>
            </a:lvl3pPr>
            <a:lvl4pPr>
              <a:defRPr sz="1500"/>
            </a:lvl4pPr>
            <a:lvl5pPr>
              <a:defRPr sz="15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54454" y="1673693"/>
            <a:ext cx="4397978" cy="682413"/>
          </a:xfrm>
        </p:spPr>
        <p:txBody>
          <a:bodyPr anchor="b">
            <a:noAutofit/>
          </a:bodyPr>
          <a:lstStyle>
            <a:lvl1pPr marL="0" indent="0">
              <a:buNone/>
              <a:defRPr sz="2000" b="1">
                <a:solidFill>
                  <a:schemeClr val="accent1">
                    <a:lumMod val="75000"/>
                  </a:schemeClr>
                </a:solidFill>
              </a:defRPr>
            </a:lvl1pPr>
            <a:lvl2pPr marL="496382" indent="0">
              <a:buNone/>
              <a:defRPr sz="2200" b="1"/>
            </a:lvl2pPr>
            <a:lvl3pPr marL="992764" indent="0">
              <a:buNone/>
              <a:defRPr sz="2000" b="1"/>
            </a:lvl3pPr>
            <a:lvl4pPr marL="1489146" indent="0">
              <a:buNone/>
              <a:defRPr sz="1700" b="1"/>
            </a:lvl4pPr>
            <a:lvl5pPr marL="1985528" indent="0">
              <a:buNone/>
              <a:defRPr sz="1700" b="1"/>
            </a:lvl5pPr>
            <a:lvl6pPr marL="2481910" indent="0">
              <a:buNone/>
              <a:defRPr sz="1700" b="1"/>
            </a:lvl6pPr>
            <a:lvl7pPr marL="2978292" indent="0">
              <a:buNone/>
              <a:defRPr sz="1700" b="1"/>
            </a:lvl7pPr>
            <a:lvl8pPr marL="3474674" indent="0">
              <a:buNone/>
              <a:defRPr sz="1700" b="1"/>
            </a:lvl8pPr>
            <a:lvl9pPr marL="3971056" indent="0">
              <a:buNone/>
              <a:defRPr sz="1700" b="1"/>
            </a:lvl9pPr>
          </a:lstStyle>
          <a:p>
            <a:pPr lvl="0"/>
            <a:r>
              <a:rPr lang="en-US"/>
              <a:t>Click to edit Master text styles</a:t>
            </a:r>
          </a:p>
        </p:txBody>
      </p:sp>
      <p:sp>
        <p:nvSpPr>
          <p:cNvPr id="6" name="Content Placeholder 5"/>
          <p:cNvSpPr>
            <a:spLocks noGrp="1"/>
          </p:cNvSpPr>
          <p:nvPr>
            <p:ph sz="quarter" idx="4"/>
          </p:nvPr>
        </p:nvSpPr>
        <p:spPr>
          <a:xfrm>
            <a:off x="5154454" y="2483765"/>
            <a:ext cx="4397978" cy="4099915"/>
          </a:xfrm>
        </p:spPr>
        <p:txBody>
          <a:bodyPr>
            <a:normAutofit/>
          </a:bodyPr>
          <a:lstStyle>
            <a:lvl1pPr>
              <a:defRPr sz="2200"/>
            </a:lvl1pPr>
            <a:lvl2pPr>
              <a:defRPr sz="2000"/>
            </a:lvl2pPr>
            <a:lvl3pPr>
              <a:defRPr sz="1700"/>
            </a:lvl3pPr>
            <a:lvl4pPr>
              <a:defRPr sz="1500"/>
            </a:lvl4pPr>
            <a:lvl5pPr>
              <a:defRPr sz="15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3436620" y="6780107"/>
            <a:ext cx="3185160" cy="389467"/>
          </a:xfrm>
          <a:prstGeom prst="rect">
            <a:avLst/>
          </a:prstGeom>
        </p:spPr>
        <p:txBody>
          <a:bodyPr lIns="99276" tIns="49638" rIns="99276" bIns="49638"/>
          <a:lstStyle/>
          <a:p>
            <a:endParaRPr lang="en-US" dirty="0"/>
          </a:p>
        </p:txBody>
      </p:sp>
      <p:sp>
        <p:nvSpPr>
          <p:cNvPr id="9" name="Slide Number Placeholder 8"/>
          <p:cNvSpPr>
            <a:spLocks noGrp="1"/>
          </p:cNvSpPr>
          <p:nvPr>
            <p:ph type="sldNum" sz="quarter" idx="12"/>
          </p:nvPr>
        </p:nvSpPr>
        <p:spPr>
          <a:xfrm>
            <a:off x="7208520" y="6780107"/>
            <a:ext cx="2346960" cy="389467"/>
          </a:xfrm>
          <a:prstGeom prst="rect">
            <a:avLst/>
          </a:prstGeom>
        </p:spPr>
        <p:txBody>
          <a:bodyPr lIns="99276" tIns="49638" rIns="99276" bIns="49638"/>
          <a:lstStyle/>
          <a:p>
            <a:fld id="{7E7A60FF-E1CD-4FBC-B24E-AAE1945614F2}" type="slidenum">
              <a:rPr lang="en-US" smtClean="0"/>
              <a:pPr/>
              <a:t>‹#›</a:t>
            </a:fld>
            <a:endParaRPr lang="en-US" dirty="0"/>
          </a:p>
        </p:txBody>
      </p:sp>
    </p:spTree>
    <p:extLst>
      <p:ext uri="{BB962C8B-B14F-4D97-AF65-F5344CB8AC3E}">
        <p14:creationId xmlns:p14="http://schemas.microsoft.com/office/powerpoint/2010/main" val="252357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315200"/>
          </a:xfrm>
          <a:prstGeom prst="rect">
            <a:avLst/>
          </a:prstGeom>
        </p:spPr>
      </p:pic>
      <p:sp>
        <p:nvSpPr>
          <p:cNvPr id="3" name="Text Placeholder 2"/>
          <p:cNvSpPr>
            <a:spLocks noGrp="1"/>
          </p:cNvSpPr>
          <p:nvPr>
            <p:ph type="body" idx="1"/>
          </p:nvPr>
        </p:nvSpPr>
        <p:spPr>
          <a:xfrm>
            <a:off x="514624" y="1563230"/>
            <a:ext cx="4397978" cy="682413"/>
          </a:xfrm>
        </p:spPr>
        <p:txBody>
          <a:bodyPr anchor="b">
            <a:noAutofit/>
          </a:bodyPr>
          <a:lstStyle>
            <a:lvl1pPr marL="0" indent="0">
              <a:buNone/>
              <a:defRPr sz="2000" b="1">
                <a:solidFill>
                  <a:schemeClr val="accent1">
                    <a:lumMod val="75000"/>
                  </a:schemeClr>
                </a:solidFill>
              </a:defRPr>
            </a:lvl1pPr>
            <a:lvl2pPr marL="496382" indent="0">
              <a:buNone/>
              <a:defRPr sz="2200" b="1"/>
            </a:lvl2pPr>
            <a:lvl3pPr marL="992764" indent="0">
              <a:buNone/>
              <a:defRPr sz="2000" b="1"/>
            </a:lvl3pPr>
            <a:lvl4pPr marL="1489146" indent="0">
              <a:buNone/>
              <a:defRPr sz="1700" b="1"/>
            </a:lvl4pPr>
            <a:lvl5pPr marL="1985528" indent="0">
              <a:buNone/>
              <a:defRPr sz="1700" b="1"/>
            </a:lvl5pPr>
            <a:lvl6pPr marL="2481910" indent="0">
              <a:buNone/>
              <a:defRPr sz="1700" b="1"/>
            </a:lvl6pPr>
            <a:lvl7pPr marL="2978292" indent="0">
              <a:buNone/>
              <a:defRPr sz="1700" b="1"/>
            </a:lvl7pPr>
            <a:lvl8pPr marL="3474674" indent="0">
              <a:buNone/>
              <a:defRPr sz="1700" b="1"/>
            </a:lvl8pPr>
            <a:lvl9pPr marL="3971056" indent="0">
              <a:buNone/>
              <a:defRPr sz="1700" b="1"/>
            </a:lvl9pPr>
          </a:lstStyle>
          <a:p>
            <a:pPr lvl="0"/>
            <a:r>
              <a:rPr lang="en-US"/>
              <a:t>Click to edit Master text styles</a:t>
            </a:r>
          </a:p>
        </p:txBody>
      </p:sp>
      <p:sp>
        <p:nvSpPr>
          <p:cNvPr id="4" name="Content Placeholder 3"/>
          <p:cNvSpPr>
            <a:spLocks noGrp="1"/>
          </p:cNvSpPr>
          <p:nvPr>
            <p:ph sz="half" idx="2"/>
          </p:nvPr>
        </p:nvSpPr>
        <p:spPr>
          <a:xfrm>
            <a:off x="514624" y="2370347"/>
            <a:ext cx="4397978" cy="4099915"/>
          </a:xfrm>
        </p:spPr>
        <p:txBody>
          <a:bodyPr>
            <a:normAutofit/>
          </a:bodyPr>
          <a:lstStyle>
            <a:lvl1pPr>
              <a:defRPr sz="2200"/>
            </a:lvl1pPr>
            <a:lvl2pPr>
              <a:defRPr sz="2000"/>
            </a:lvl2pPr>
            <a:lvl3pPr>
              <a:defRPr sz="1700"/>
            </a:lvl3pPr>
            <a:lvl4pPr>
              <a:defRPr sz="1500"/>
            </a:lvl4pPr>
            <a:lvl5pPr>
              <a:defRPr sz="15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54454" y="1560274"/>
            <a:ext cx="4397978" cy="682413"/>
          </a:xfrm>
        </p:spPr>
        <p:txBody>
          <a:bodyPr anchor="b">
            <a:noAutofit/>
          </a:bodyPr>
          <a:lstStyle>
            <a:lvl1pPr marL="0" indent="0">
              <a:buNone/>
              <a:defRPr sz="2000" b="1">
                <a:solidFill>
                  <a:schemeClr val="accent1">
                    <a:lumMod val="75000"/>
                  </a:schemeClr>
                </a:solidFill>
              </a:defRPr>
            </a:lvl1pPr>
            <a:lvl2pPr marL="496382" indent="0">
              <a:buNone/>
              <a:defRPr sz="2200" b="1"/>
            </a:lvl2pPr>
            <a:lvl3pPr marL="992764" indent="0">
              <a:buNone/>
              <a:defRPr sz="2000" b="1"/>
            </a:lvl3pPr>
            <a:lvl4pPr marL="1489146" indent="0">
              <a:buNone/>
              <a:defRPr sz="1700" b="1"/>
            </a:lvl4pPr>
            <a:lvl5pPr marL="1985528" indent="0">
              <a:buNone/>
              <a:defRPr sz="1700" b="1"/>
            </a:lvl5pPr>
            <a:lvl6pPr marL="2481910" indent="0">
              <a:buNone/>
              <a:defRPr sz="1700" b="1"/>
            </a:lvl6pPr>
            <a:lvl7pPr marL="2978292" indent="0">
              <a:buNone/>
              <a:defRPr sz="1700" b="1"/>
            </a:lvl7pPr>
            <a:lvl8pPr marL="3474674" indent="0">
              <a:buNone/>
              <a:defRPr sz="1700" b="1"/>
            </a:lvl8pPr>
            <a:lvl9pPr marL="3971056" indent="0">
              <a:buNone/>
              <a:defRPr sz="1700" b="1"/>
            </a:lvl9pPr>
          </a:lstStyle>
          <a:p>
            <a:pPr lvl="0"/>
            <a:r>
              <a:rPr lang="en-US"/>
              <a:t>Click to edit Master text styles</a:t>
            </a:r>
          </a:p>
        </p:txBody>
      </p:sp>
      <p:sp>
        <p:nvSpPr>
          <p:cNvPr id="6" name="Content Placeholder 5"/>
          <p:cNvSpPr>
            <a:spLocks noGrp="1"/>
          </p:cNvSpPr>
          <p:nvPr>
            <p:ph sz="quarter" idx="4"/>
          </p:nvPr>
        </p:nvSpPr>
        <p:spPr>
          <a:xfrm>
            <a:off x="5154454" y="2370347"/>
            <a:ext cx="4397978" cy="4099915"/>
          </a:xfrm>
        </p:spPr>
        <p:txBody>
          <a:bodyPr>
            <a:normAutofit/>
          </a:bodyPr>
          <a:lstStyle>
            <a:lvl1pPr>
              <a:defRPr sz="2200"/>
            </a:lvl1pPr>
            <a:lvl2pPr>
              <a:defRPr sz="2000"/>
            </a:lvl2pPr>
            <a:lvl3pPr>
              <a:defRPr sz="1700"/>
            </a:lvl3pPr>
            <a:lvl4pPr>
              <a:defRPr sz="1500"/>
            </a:lvl4pPr>
            <a:lvl5pPr>
              <a:defRPr sz="15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1543849" y="485752"/>
            <a:ext cx="7853733" cy="478267"/>
          </a:xfrm>
        </p:spPr>
        <p:txBody>
          <a:bodyPr/>
          <a:lstStyle/>
          <a:p>
            <a:r>
              <a:rPr lang="en-US"/>
              <a:t>Click to edit Master title style</a:t>
            </a:r>
            <a:endParaRPr lang="en-US" dirty="0"/>
          </a:p>
        </p:txBody>
      </p:sp>
      <p:sp>
        <p:nvSpPr>
          <p:cNvPr id="8" name="Footer Placeholder 5"/>
          <p:cNvSpPr>
            <a:spLocks noGrp="1"/>
          </p:cNvSpPr>
          <p:nvPr>
            <p:ph type="ftr" sz="quarter" idx="11"/>
          </p:nvPr>
        </p:nvSpPr>
        <p:spPr>
          <a:xfrm>
            <a:off x="3436620" y="6780107"/>
            <a:ext cx="3185160" cy="389467"/>
          </a:xfrm>
          <a:prstGeom prst="rect">
            <a:avLst/>
          </a:prstGeom>
        </p:spPr>
        <p:txBody>
          <a:bodyPr lIns="99276" tIns="49638" rIns="99276" bIns="49638"/>
          <a:lstStyle/>
          <a:p>
            <a:endParaRPr lang="en-US" dirty="0"/>
          </a:p>
        </p:txBody>
      </p:sp>
      <p:sp>
        <p:nvSpPr>
          <p:cNvPr id="9" name="Slide Number Placeholder 6"/>
          <p:cNvSpPr>
            <a:spLocks noGrp="1"/>
          </p:cNvSpPr>
          <p:nvPr>
            <p:ph type="sldNum" sz="quarter" idx="12"/>
          </p:nvPr>
        </p:nvSpPr>
        <p:spPr>
          <a:xfrm>
            <a:off x="7208520" y="6780107"/>
            <a:ext cx="2346960" cy="389467"/>
          </a:xfrm>
          <a:prstGeom prst="rect">
            <a:avLst/>
          </a:prstGeom>
        </p:spPr>
        <p:txBody>
          <a:bodyPr lIns="99276" tIns="49638" rIns="99276" bIns="49638"/>
          <a:lstStyle>
            <a:lvl1pPr>
              <a:defRPr>
                <a:solidFill>
                  <a:schemeClr val="bg1"/>
                </a:solidFill>
              </a:defRPr>
            </a:lvl1pPr>
          </a:lstStyle>
          <a:p>
            <a:fld id="{7E7A60FF-E1CD-4FBC-B24E-AAE1945614F2}" type="slidenum">
              <a:rPr lang="en-US" smtClean="0"/>
              <a:pPr/>
              <a:t>‹#›</a:t>
            </a:fld>
            <a:endParaRPr lang="en-US" dirty="0"/>
          </a:p>
        </p:txBody>
      </p:sp>
    </p:spTree>
    <p:extLst>
      <p:ext uri="{BB962C8B-B14F-4D97-AF65-F5344CB8AC3E}">
        <p14:creationId xmlns:p14="http://schemas.microsoft.com/office/powerpoint/2010/main" val="1464296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3436620" y="6780107"/>
            <a:ext cx="3185160" cy="389467"/>
          </a:xfrm>
          <a:prstGeom prst="rect">
            <a:avLst/>
          </a:prstGeom>
        </p:spPr>
        <p:txBody>
          <a:bodyPr lIns="99276" tIns="49638" rIns="99276" bIns="49638"/>
          <a:lstStyle/>
          <a:p>
            <a:endParaRPr lang="en-US" dirty="0"/>
          </a:p>
        </p:txBody>
      </p:sp>
      <p:sp>
        <p:nvSpPr>
          <p:cNvPr id="5" name="Slide Number Placeholder 4"/>
          <p:cNvSpPr>
            <a:spLocks noGrp="1"/>
          </p:cNvSpPr>
          <p:nvPr>
            <p:ph type="sldNum" sz="quarter" idx="12"/>
          </p:nvPr>
        </p:nvSpPr>
        <p:spPr>
          <a:xfrm>
            <a:off x="7208520" y="6780107"/>
            <a:ext cx="2346960" cy="389467"/>
          </a:xfrm>
          <a:prstGeom prst="rect">
            <a:avLst/>
          </a:prstGeom>
        </p:spPr>
        <p:txBody>
          <a:bodyPr lIns="99276" tIns="49638" rIns="99276" bIns="49638"/>
          <a:lstStyle/>
          <a:p>
            <a:fld id="{7E7A60FF-E1CD-4FBC-B24E-AAE1945614F2}" type="slidenum">
              <a:rPr lang="en-US" smtClean="0"/>
              <a:pPr/>
              <a:t>‹#›</a:t>
            </a:fld>
            <a:endParaRPr lang="en-US" dirty="0"/>
          </a:p>
        </p:txBody>
      </p:sp>
    </p:spTree>
    <p:extLst>
      <p:ext uri="{BB962C8B-B14F-4D97-AF65-F5344CB8AC3E}">
        <p14:creationId xmlns:p14="http://schemas.microsoft.com/office/powerpoint/2010/main" val="716660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0"/>
            <a:ext cx="10058400" cy="7315200"/>
          </a:xfrm>
          <a:prstGeom prst="rect">
            <a:avLst/>
          </a:prstGeom>
        </p:spPr>
      </p:pic>
      <p:sp>
        <p:nvSpPr>
          <p:cNvPr id="2" name="Title Placeholder 1"/>
          <p:cNvSpPr>
            <a:spLocks noGrp="1"/>
          </p:cNvSpPr>
          <p:nvPr>
            <p:ph type="title"/>
          </p:nvPr>
        </p:nvSpPr>
        <p:spPr>
          <a:xfrm>
            <a:off x="415195" y="587829"/>
            <a:ext cx="8947298" cy="478267"/>
          </a:xfrm>
          <a:prstGeom prst="rect">
            <a:avLst/>
          </a:prstGeom>
        </p:spPr>
        <p:txBody>
          <a:bodyPr vert="horz" lIns="99276" tIns="49638" rIns="99276" bIns="49638" rtlCol="0" anchor="ctr">
            <a:normAutofit/>
          </a:bodyPr>
          <a:lstStyle/>
          <a:p>
            <a:r>
              <a:rPr lang="en-US" dirty="0"/>
              <a:t>Click to edit Master title style</a:t>
            </a:r>
          </a:p>
        </p:txBody>
      </p:sp>
      <p:sp>
        <p:nvSpPr>
          <p:cNvPr id="3" name="Text Placeholder 2"/>
          <p:cNvSpPr>
            <a:spLocks noGrp="1"/>
          </p:cNvSpPr>
          <p:nvPr>
            <p:ph type="body" idx="1"/>
          </p:nvPr>
        </p:nvSpPr>
        <p:spPr>
          <a:xfrm>
            <a:off x="608183" y="1780599"/>
            <a:ext cx="8947298" cy="4803081"/>
          </a:xfrm>
          <a:prstGeom prst="rect">
            <a:avLst/>
          </a:prstGeom>
        </p:spPr>
        <p:txBody>
          <a:bodyPr vert="horz" lIns="99276" tIns="49638" rIns="99276" bIns="4963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5"/>
          <p:cNvSpPr>
            <a:spLocks noGrp="1"/>
          </p:cNvSpPr>
          <p:nvPr>
            <p:ph type="ftr" sz="quarter" idx="3"/>
          </p:nvPr>
        </p:nvSpPr>
        <p:spPr>
          <a:xfrm>
            <a:off x="3436620" y="6780107"/>
            <a:ext cx="3185160" cy="389467"/>
          </a:xfrm>
          <a:prstGeom prst="rect">
            <a:avLst/>
          </a:prstGeom>
        </p:spPr>
        <p:txBody>
          <a:bodyPr lIns="99276" tIns="49638" rIns="99276" bIns="49638"/>
          <a:lstStyle/>
          <a:p>
            <a:endParaRPr lang="en-US" dirty="0"/>
          </a:p>
        </p:txBody>
      </p:sp>
      <p:sp>
        <p:nvSpPr>
          <p:cNvPr id="6" name="Slide Number Placeholder 6"/>
          <p:cNvSpPr>
            <a:spLocks noGrp="1"/>
          </p:cNvSpPr>
          <p:nvPr>
            <p:ph type="sldNum" sz="quarter" idx="4"/>
          </p:nvPr>
        </p:nvSpPr>
        <p:spPr>
          <a:xfrm>
            <a:off x="7208520" y="6780107"/>
            <a:ext cx="2346960" cy="389467"/>
          </a:xfrm>
          <a:prstGeom prst="rect">
            <a:avLst/>
          </a:prstGeom>
        </p:spPr>
        <p:txBody>
          <a:bodyPr lIns="99276" tIns="49638" rIns="99276" bIns="49638"/>
          <a:lstStyle>
            <a:lvl1pPr algn="r">
              <a:defRPr>
                <a:solidFill>
                  <a:srgbClr val="005288"/>
                </a:solidFill>
                <a:latin typeface="Verdana" panose="020B0604030504040204" pitchFamily="34" charset="0"/>
                <a:ea typeface="Verdana" panose="020B0604030504040204" pitchFamily="34" charset="0"/>
                <a:cs typeface="Verdana" panose="020B0604030504040204" pitchFamily="34" charset="0"/>
              </a:defRPr>
            </a:lvl1pPr>
          </a:lstStyle>
          <a:p>
            <a:fld id="{7E7A60FF-E1CD-4FBC-B24E-AAE1945614F2}" type="slidenum">
              <a:rPr lang="en-US" smtClean="0"/>
              <a:pPr/>
              <a:t>‹#›</a:t>
            </a:fld>
            <a:endParaRPr lang="en-US" dirty="0"/>
          </a:p>
        </p:txBody>
      </p:sp>
    </p:spTree>
    <p:extLst>
      <p:ext uri="{BB962C8B-B14F-4D97-AF65-F5344CB8AC3E}">
        <p14:creationId xmlns:p14="http://schemas.microsoft.com/office/powerpoint/2010/main" val="38688396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92764" rtl="0" eaLnBrk="1" latinLnBrk="0" hangingPunct="1">
        <a:spcBef>
          <a:spcPct val="0"/>
        </a:spcBef>
        <a:buNone/>
        <a:defRPr sz="3000" b="1" kern="1200">
          <a:solidFill>
            <a:srgbClr val="005288"/>
          </a:solidFill>
          <a:latin typeface="Verdana" pitchFamily="34" charset="0"/>
          <a:ea typeface="+mj-ea"/>
          <a:cs typeface="+mj-cs"/>
        </a:defRPr>
      </a:lvl1pPr>
    </p:titleStyle>
    <p:bodyStyle>
      <a:lvl1pPr marL="306792" indent="-306792" algn="l" defTabSz="992764" rtl="0" eaLnBrk="1" latinLnBrk="0" hangingPunct="1">
        <a:spcBef>
          <a:spcPct val="20000"/>
        </a:spcBef>
        <a:buFont typeface="Arial" pitchFamily="34" charset="0"/>
        <a:buChar char="•"/>
        <a:defRPr sz="3000" kern="1200">
          <a:solidFill>
            <a:srgbClr val="005288"/>
          </a:solidFill>
          <a:latin typeface="Verdana" pitchFamily="34" charset="0"/>
          <a:ea typeface="+mn-ea"/>
          <a:cs typeface="+mn-cs"/>
        </a:defRPr>
      </a:lvl1pPr>
      <a:lvl2pPr marL="806621" indent="-310239" algn="l" defTabSz="992764" rtl="0" eaLnBrk="1" latinLnBrk="0" hangingPunct="1">
        <a:spcBef>
          <a:spcPct val="20000"/>
        </a:spcBef>
        <a:buFont typeface="Arial" pitchFamily="34" charset="0"/>
        <a:buChar char="–"/>
        <a:defRPr sz="2600" kern="1200">
          <a:solidFill>
            <a:srgbClr val="0180B3"/>
          </a:solidFill>
          <a:latin typeface="Verdana" pitchFamily="34" charset="0"/>
          <a:ea typeface="+mn-ea"/>
          <a:cs typeface="+mn-cs"/>
        </a:defRPr>
      </a:lvl2pPr>
      <a:lvl3pPr marL="1240955" indent="-248191" algn="l" defTabSz="992764" rtl="0" eaLnBrk="1" latinLnBrk="0" hangingPunct="1">
        <a:spcBef>
          <a:spcPct val="20000"/>
        </a:spcBef>
        <a:buFont typeface="Arial" pitchFamily="34" charset="0"/>
        <a:buChar char="•"/>
        <a:defRPr sz="2200" kern="1200">
          <a:solidFill>
            <a:schemeClr val="tx1">
              <a:lumMod val="65000"/>
              <a:lumOff val="35000"/>
            </a:schemeClr>
          </a:solidFill>
          <a:latin typeface="Verdana" pitchFamily="34" charset="0"/>
          <a:ea typeface="+mn-ea"/>
          <a:cs typeface="+mn-cs"/>
        </a:defRPr>
      </a:lvl3pPr>
      <a:lvl4pPr marL="1737337" indent="-248191" algn="l" defTabSz="992764" rtl="0" eaLnBrk="1" latinLnBrk="0" hangingPunct="1">
        <a:spcBef>
          <a:spcPct val="20000"/>
        </a:spcBef>
        <a:buFont typeface="Arial" pitchFamily="34" charset="0"/>
        <a:buChar char="–"/>
        <a:defRPr sz="2000" kern="1200">
          <a:solidFill>
            <a:srgbClr val="005288"/>
          </a:solidFill>
          <a:latin typeface="Verdana" pitchFamily="34" charset="0"/>
          <a:ea typeface="+mn-ea"/>
          <a:cs typeface="+mn-cs"/>
        </a:defRPr>
      </a:lvl4pPr>
      <a:lvl5pPr marL="2233719" indent="-248191" algn="l" defTabSz="992764" rtl="0" eaLnBrk="1" latinLnBrk="0" hangingPunct="1">
        <a:spcBef>
          <a:spcPct val="20000"/>
        </a:spcBef>
        <a:buFont typeface="Arial" pitchFamily="34" charset="0"/>
        <a:buChar char="»"/>
        <a:defRPr sz="2000" kern="1200">
          <a:solidFill>
            <a:srgbClr val="0180B3"/>
          </a:solidFill>
          <a:latin typeface="Verdana" pitchFamily="34" charset="0"/>
          <a:ea typeface="+mn-ea"/>
          <a:cs typeface="+mn-cs"/>
        </a:defRPr>
      </a:lvl5pPr>
      <a:lvl6pPr marL="2730101" indent="-248191" algn="l" defTabSz="99276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26483" indent="-248191" algn="l" defTabSz="99276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22865" indent="-248191" algn="l" defTabSz="99276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19247" indent="-248191" algn="l" defTabSz="99276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992764" rtl="0" eaLnBrk="1" latinLnBrk="0" hangingPunct="1">
        <a:defRPr sz="2000" kern="1200">
          <a:solidFill>
            <a:schemeClr val="tx1"/>
          </a:solidFill>
          <a:latin typeface="+mn-lt"/>
          <a:ea typeface="+mn-ea"/>
          <a:cs typeface="+mn-cs"/>
        </a:defRPr>
      </a:lvl1pPr>
      <a:lvl2pPr marL="496382" algn="l" defTabSz="992764" rtl="0" eaLnBrk="1" latinLnBrk="0" hangingPunct="1">
        <a:defRPr sz="2000" kern="1200">
          <a:solidFill>
            <a:schemeClr val="tx1"/>
          </a:solidFill>
          <a:latin typeface="+mn-lt"/>
          <a:ea typeface="+mn-ea"/>
          <a:cs typeface="+mn-cs"/>
        </a:defRPr>
      </a:lvl2pPr>
      <a:lvl3pPr marL="992764" algn="l" defTabSz="992764" rtl="0" eaLnBrk="1" latinLnBrk="0" hangingPunct="1">
        <a:defRPr sz="2000" kern="1200">
          <a:solidFill>
            <a:schemeClr val="tx1"/>
          </a:solidFill>
          <a:latin typeface="+mn-lt"/>
          <a:ea typeface="+mn-ea"/>
          <a:cs typeface="+mn-cs"/>
        </a:defRPr>
      </a:lvl3pPr>
      <a:lvl4pPr marL="1489146" algn="l" defTabSz="992764" rtl="0" eaLnBrk="1" latinLnBrk="0" hangingPunct="1">
        <a:defRPr sz="2000" kern="1200">
          <a:solidFill>
            <a:schemeClr val="tx1"/>
          </a:solidFill>
          <a:latin typeface="+mn-lt"/>
          <a:ea typeface="+mn-ea"/>
          <a:cs typeface="+mn-cs"/>
        </a:defRPr>
      </a:lvl4pPr>
      <a:lvl5pPr marL="1985528" algn="l" defTabSz="992764" rtl="0" eaLnBrk="1" latinLnBrk="0" hangingPunct="1">
        <a:defRPr sz="2000" kern="1200">
          <a:solidFill>
            <a:schemeClr val="tx1"/>
          </a:solidFill>
          <a:latin typeface="+mn-lt"/>
          <a:ea typeface="+mn-ea"/>
          <a:cs typeface="+mn-cs"/>
        </a:defRPr>
      </a:lvl5pPr>
      <a:lvl6pPr marL="2481910" algn="l" defTabSz="992764" rtl="0" eaLnBrk="1" latinLnBrk="0" hangingPunct="1">
        <a:defRPr sz="2000" kern="1200">
          <a:solidFill>
            <a:schemeClr val="tx1"/>
          </a:solidFill>
          <a:latin typeface="+mn-lt"/>
          <a:ea typeface="+mn-ea"/>
          <a:cs typeface="+mn-cs"/>
        </a:defRPr>
      </a:lvl6pPr>
      <a:lvl7pPr marL="2978292" algn="l" defTabSz="992764" rtl="0" eaLnBrk="1" latinLnBrk="0" hangingPunct="1">
        <a:defRPr sz="2000" kern="1200">
          <a:solidFill>
            <a:schemeClr val="tx1"/>
          </a:solidFill>
          <a:latin typeface="+mn-lt"/>
          <a:ea typeface="+mn-ea"/>
          <a:cs typeface="+mn-cs"/>
        </a:defRPr>
      </a:lvl7pPr>
      <a:lvl8pPr marL="3474674" algn="l" defTabSz="992764" rtl="0" eaLnBrk="1" latinLnBrk="0" hangingPunct="1">
        <a:defRPr sz="2000" kern="1200">
          <a:solidFill>
            <a:schemeClr val="tx1"/>
          </a:solidFill>
          <a:latin typeface="+mn-lt"/>
          <a:ea typeface="+mn-ea"/>
          <a:cs typeface="+mn-cs"/>
        </a:defRPr>
      </a:lvl8pPr>
      <a:lvl9pPr marL="3971056" algn="l" defTabSz="99276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3124200" y="6096000"/>
            <a:ext cx="6836203" cy="568960"/>
          </a:xfrm>
        </p:spPr>
        <p:txBody>
          <a:bodyPr/>
          <a:lstStyle/>
          <a:p>
            <a:r>
              <a:rPr lang="en-US" dirty="0"/>
              <a:t>Visual Aid</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2645" y="2440023"/>
            <a:ext cx="5996436" cy="203037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61786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6077" y="1905000"/>
            <a:ext cx="6054236" cy="3733800"/>
          </a:xfrm>
          <a:prstGeom prst="rect">
            <a:avLst/>
          </a:prstGeom>
        </p:spPr>
      </p:pic>
      <p:sp>
        <p:nvSpPr>
          <p:cNvPr id="4" name="Content Placeholder 3"/>
          <p:cNvSpPr>
            <a:spLocks noGrp="1"/>
          </p:cNvSpPr>
          <p:nvPr>
            <p:ph sz="half" idx="1"/>
          </p:nvPr>
        </p:nvSpPr>
        <p:spPr>
          <a:xfrm>
            <a:off x="304800" y="1524000"/>
            <a:ext cx="3276599" cy="5486400"/>
          </a:xfrm>
        </p:spPr>
        <p:txBody>
          <a:bodyPr>
            <a:noAutofit/>
          </a:bodyPr>
          <a:lstStyle/>
          <a:p>
            <a:r>
              <a:rPr lang="en-US" sz="1600" dirty="0"/>
              <a:t>Increasing the gain amplifies the echoes on the display screen.  More gain is required for denser cataracts.</a:t>
            </a:r>
          </a:p>
          <a:p>
            <a:r>
              <a:rPr lang="en-US" sz="1600" dirty="0"/>
              <a:t>When gain is too high, the scan becomes oversaturated resulting in a shorter than actual axial length. </a:t>
            </a:r>
          </a:p>
          <a:p>
            <a:r>
              <a:rPr lang="en-US" sz="1600" dirty="0"/>
              <a:t>To increase the gain, simply turn the knob on the screen with the mouse. Default gain should be around 67 </a:t>
            </a:r>
            <a:r>
              <a:rPr lang="en-US" sz="1600" dirty="0" err="1"/>
              <a:t>dB.</a:t>
            </a:r>
            <a:r>
              <a:rPr lang="en-US" sz="1600" dirty="0"/>
              <a:t> </a:t>
            </a:r>
          </a:p>
          <a:p>
            <a:r>
              <a:rPr lang="en-US" sz="1600" dirty="0" err="1"/>
              <a:t>Psuedophakic</a:t>
            </a:r>
            <a:r>
              <a:rPr lang="en-US" sz="1600" dirty="0"/>
              <a:t> eyes will need the gain to be turned down to reduce noise produced from the intraocular lens.</a:t>
            </a:r>
          </a:p>
          <a:p>
            <a:endParaRPr lang="en-US" sz="1600" dirty="0"/>
          </a:p>
          <a:p>
            <a:endParaRPr lang="en-US" sz="1600" dirty="0"/>
          </a:p>
        </p:txBody>
      </p:sp>
      <p:sp>
        <p:nvSpPr>
          <p:cNvPr id="3" name="Title 2"/>
          <p:cNvSpPr>
            <a:spLocks noGrp="1"/>
          </p:cNvSpPr>
          <p:nvPr>
            <p:ph type="title"/>
          </p:nvPr>
        </p:nvSpPr>
        <p:spPr/>
        <p:txBody>
          <a:bodyPr>
            <a:normAutofit fontScale="90000"/>
          </a:bodyPr>
          <a:lstStyle/>
          <a:p>
            <a:r>
              <a:rPr lang="en-US" sz="3200" dirty="0"/>
              <a:t>Gain</a:t>
            </a:r>
            <a:endParaRPr lang="en-US" dirty="0"/>
          </a:p>
        </p:txBody>
      </p:sp>
      <p:cxnSp>
        <p:nvCxnSpPr>
          <p:cNvPr id="15" name="Straight Arrow Connector 14"/>
          <p:cNvCxnSpPr>
            <a:stCxn id="16" idx="3"/>
          </p:cNvCxnSpPr>
          <p:nvPr/>
        </p:nvCxnSpPr>
        <p:spPr>
          <a:xfrm>
            <a:off x="7772400" y="3891645"/>
            <a:ext cx="457200" cy="223155"/>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16" name="TextBox 15"/>
          <p:cNvSpPr txBox="1"/>
          <p:nvPr/>
        </p:nvSpPr>
        <p:spPr>
          <a:xfrm>
            <a:off x="6477000" y="3733800"/>
            <a:ext cx="1295400" cy="315689"/>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Gain Knob</a:t>
            </a:r>
          </a:p>
        </p:txBody>
      </p:sp>
      <p:sp>
        <p:nvSpPr>
          <p:cNvPr id="2" name="Slide Number Placeholder 1"/>
          <p:cNvSpPr>
            <a:spLocks noGrp="1"/>
          </p:cNvSpPr>
          <p:nvPr>
            <p:ph type="sldNum" sz="quarter" idx="12"/>
          </p:nvPr>
        </p:nvSpPr>
        <p:spPr/>
        <p:txBody>
          <a:bodyPr/>
          <a:lstStyle/>
          <a:p>
            <a:fld id="{7E7A60FF-E1CD-4FBC-B24E-AAE1945614F2}" type="slidenum">
              <a:rPr lang="en-US" smtClean="0"/>
              <a:pPr/>
              <a:t>10</a:t>
            </a:fld>
            <a:endParaRPr lang="en-US" dirty="0"/>
          </a:p>
        </p:txBody>
      </p:sp>
    </p:spTree>
    <p:extLst>
      <p:ext uri="{BB962C8B-B14F-4D97-AF65-F5344CB8AC3E}">
        <p14:creationId xmlns:p14="http://schemas.microsoft.com/office/powerpoint/2010/main" val="2914948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2710" y="2774534"/>
            <a:ext cx="6567206" cy="4005573"/>
          </a:xfrm>
          <a:prstGeom prst="rect">
            <a:avLst/>
          </a:prstGeom>
        </p:spPr>
      </p:pic>
      <p:sp>
        <p:nvSpPr>
          <p:cNvPr id="18" name="Title 17"/>
          <p:cNvSpPr>
            <a:spLocks noGrp="1"/>
          </p:cNvSpPr>
          <p:nvPr>
            <p:ph type="title"/>
          </p:nvPr>
        </p:nvSpPr>
        <p:spPr/>
        <p:txBody>
          <a:bodyPr>
            <a:normAutofit fontScale="90000"/>
          </a:bodyPr>
          <a:lstStyle/>
          <a:p>
            <a:r>
              <a:rPr lang="en-US" sz="3200" dirty="0"/>
              <a:t>Gates</a:t>
            </a:r>
            <a:endParaRPr lang="en-US" dirty="0"/>
          </a:p>
        </p:txBody>
      </p:sp>
      <p:sp>
        <p:nvSpPr>
          <p:cNvPr id="19" name="Content Placeholder 18"/>
          <p:cNvSpPr>
            <a:spLocks noGrp="1"/>
          </p:cNvSpPr>
          <p:nvPr>
            <p:ph idx="1"/>
          </p:nvPr>
        </p:nvSpPr>
        <p:spPr>
          <a:xfrm>
            <a:off x="1219200" y="1066800"/>
            <a:ext cx="8382000" cy="1524000"/>
          </a:xfrm>
        </p:spPr>
        <p:txBody>
          <a:bodyPr>
            <a:noAutofit/>
          </a:bodyPr>
          <a:lstStyle/>
          <a:p>
            <a:r>
              <a:rPr lang="en-US" sz="1600" dirty="0"/>
              <a:t>Gates are used by the software to detect and identify the different spikes in the waveform used to make the measurement. The gates are the dotted lines on the screen, and the markers (red triangles on the base line) mark the identified spike and point of measurement.  In order to adjust the gates, simply “click and drag” the gate to the appropriate position– the red marker will move accordingly.</a:t>
            </a:r>
          </a:p>
          <a:p>
            <a:endParaRPr lang="en-US" dirty="0"/>
          </a:p>
        </p:txBody>
      </p:sp>
      <p:cxnSp>
        <p:nvCxnSpPr>
          <p:cNvPr id="6" name="Straight Connector 5"/>
          <p:cNvCxnSpPr/>
          <p:nvPr/>
        </p:nvCxnSpPr>
        <p:spPr>
          <a:xfrm>
            <a:off x="3713704" y="2949345"/>
            <a:ext cx="0" cy="3124200"/>
          </a:xfrm>
          <a:prstGeom prst="line">
            <a:avLst/>
          </a:prstGeom>
          <a:ln>
            <a:solidFill>
              <a:srgbClr val="0070C0"/>
            </a:solidFill>
            <a:prstDash val="dash"/>
          </a:ln>
          <a:effectLst>
            <a:glow rad="38100">
              <a:schemeClr val="bg1">
                <a:alpha val="79000"/>
              </a:schemeClr>
            </a:glow>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cxnSp>
        <p:nvCxnSpPr>
          <p:cNvPr id="25" name="Straight Connector 24"/>
          <p:cNvCxnSpPr/>
          <p:nvPr/>
        </p:nvCxnSpPr>
        <p:spPr>
          <a:xfrm>
            <a:off x="1828800" y="3752377"/>
            <a:ext cx="4267200" cy="0"/>
          </a:xfrm>
          <a:prstGeom prst="line">
            <a:avLst/>
          </a:prstGeom>
          <a:ln>
            <a:solidFill>
              <a:srgbClr val="0070C0"/>
            </a:solidFill>
            <a:prstDash val="dash"/>
          </a:ln>
          <a:effectLst>
            <a:glow rad="38100">
              <a:schemeClr val="bg1">
                <a:alpha val="79000"/>
              </a:schemeClr>
            </a:glow>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cxnSp>
        <p:nvCxnSpPr>
          <p:cNvPr id="33" name="Straight Connector 32"/>
          <p:cNvCxnSpPr/>
          <p:nvPr/>
        </p:nvCxnSpPr>
        <p:spPr>
          <a:xfrm>
            <a:off x="2560656" y="2949345"/>
            <a:ext cx="0" cy="3124200"/>
          </a:xfrm>
          <a:prstGeom prst="line">
            <a:avLst/>
          </a:prstGeom>
          <a:ln>
            <a:solidFill>
              <a:srgbClr val="0070C0"/>
            </a:solidFill>
            <a:prstDash val="dash"/>
          </a:ln>
          <a:effectLst>
            <a:glow rad="38100">
              <a:schemeClr val="bg1">
                <a:alpha val="79000"/>
              </a:schemeClr>
            </a:glow>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cxnSp>
        <p:nvCxnSpPr>
          <p:cNvPr id="35" name="Straight Connector 34"/>
          <p:cNvCxnSpPr/>
          <p:nvPr/>
        </p:nvCxnSpPr>
        <p:spPr>
          <a:xfrm>
            <a:off x="1940168" y="2949345"/>
            <a:ext cx="0" cy="3124200"/>
          </a:xfrm>
          <a:prstGeom prst="line">
            <a:avLst/>
          </a:prstGeom>
          <a:ln>
            <a:solidFill>
              <a:srgbClr val="0070C0"/>
            </a:solidFill>
            <a:prstDash val="dash"/>
          </a:ln>
          <a:effectLst>
            <a:glow rad="38100">
              <a:schemeClr val="bg1">
                <a:alpha val="79000"/>
              </a:schemeClr>
            </a:glow>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cxnSp>
        <p:nvCxnSpPr>
          <p:cNvPr id="39" name="Straight Connector 38"/>
          <p:cNvCxnSpPr/>
          <p:nvPr/>
        </p:nvCxnSpPr>
        <p:spPr>
          <a:xfrm>
            <a:off x="2250832" y="2949345"/>
            <a:ext cx="0" cy="3124200"/>
          </a:xfrm>
          <a:prstGeom prst="line">
            <a:avLst/>
          </a:prstGeom>
          <a:ln>
            <a:solidFill>
              <a:srgbClr val="0070C0"/>
            </a:solidFill>
            <a:prstDash val="dash"/>
          </a:ln>
          <a:effectLst>
            <a:glow rad="38100">
              <a:schemeClr val="bg1">
                <a:alpha val="79000"/>
              </a:schemeClr>
            </a:glow>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cxnSp>
        <p:nvCxnSpPr>
          <p:cNvPr id="44" name="Straight Arrow Connector 43"/>
          <p:cNvCxnSpPr/>
          <p:nvPr/>
        </p:nvCxnSpPr>
        <p:spPr>
          <a:xfrm flipV="1">
            <a:off x="4591050" y="6123691"/>
            <a:ext cx="0" cy="234045"/>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46" name="Straight Arrow Connector 45"/>
          <p:cNvCxnSpPr/>
          <p:nvPr/>
        </p:nvCxnSpPr>
        <p:spPr>
          <a:xfrm flipV="1">
            <a:off x="2811780" y="6123691"/>
            <a:ext cx="0" cy="234045"/>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47" name="Straight Arrow Connector 46"/>
          <p:cNvCxnSpPr/>
          <p:nvPr/>
        </p:nvCxnSpPr>
        <p:spPr>
          <a:xfrm flipV="1">
            <a:off x="2446020" y="6123691"/>
            <a:ext cx="0" cy="234045"/>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48" name="Straight Arrow Connector 47"/>
          <p:cNvCxnSpPr/>
          <p:nvPr/>
        </p:nvCxnSpPr>
        <p:spPr>
          <a:xfrm flipV="1">
            <a:off x="2000250" y="6123691"/>
            <a:ext cx="0" cy="234045"/>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2" name="Slide Number Placeholder 1"/>
          <p:cNvSpPr>
            <a:spLocks noGrp="1"/>
          </p:cNvSpPr>
          <p:nvPr>
            <p:ph type="sldNum" sz="quarter" idx="12"/>
          </p:nvPr>
        </p:nvSpPr>
        <p:spPr/>
        <p:txBody>
          <a:bodyPr/>
          <a:lstStyle/>
          <a:p>
            <a:fld id="{7E7A60FF-E1CD-4FBC-B24E-AAE1945614F2}" type="slidenum">
              <a:rPr lang="en-US" smtClean="0"/>
              <a:pPr/>
              <a:t>11</a:t>
            </a:fld>
            <a:endParaRPr lang="en-US" dirty="0"/>
          </a:p>
        </p:txBody>
      </p:sp>
    </p:spTree>
    <p:extLst>
      <p:ext uri="{BB962C8B-B14F-4D97-AF65-F5344CB8AC3E}">
        <p14:creationId xmlns:p14="http://schemas.microsoft.com/office/powerpoint/2010/main" val="918494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61627"/>
            <a:ext cx="5771057" cy="3519973"/>
          </a:xfrm>
          <a:prstGeom prst="rect">
            <a:avLst/>
          </a:prstGeom>
        </p:spPr>
      </p:pic>
      <p:sp>
        <p:nvSpPr>
          <p:cNvPr id="2" name="Title 1"/>
          <p:cNvSpPr>
            <a:spLocks noGrp="1"/>
          </p:cNvSpPr>
          <p:nvPr>
            <p:ph type="title"/>
          </p:nvPr>
        </p:nvSpPr>
        <p:spPr/>
        <p:txBody>
          <a:bodyPr>
            <a:normAutofit fontScale="90000"/>
          </a:bodyPr>
          <a:lstStyle/>
          <a:p>
            <a:r>
              <a:rPr lang="en-US" dirty="0"/>
              <a:t>Reports</a:t>
            </a:r>
          </a:p>
        </p:txBody>
      </p:sp>
      <p:sp>
        <p:nvSpPr>
          <p:cNvPr id="3" name="Content Placeholder 2"/>
          <p:cNvSpPr>
            <a:spLocks noGrp="1"/>
          </p:cNvSpPr>
          <p:nvPr>
            <p:ph idx="1"/>
          </p:nvPr>
        </p:nvSpPr>
        <p:spPr>
          <a:xfrm>
            <a:off x="457200" y="5638800"/>
            <a:ext cx="9067800" cy="918651"/>
          </a:xfrm>
        </p:spPr>
        <p:txBody>
          <a:bodyPr>
            <a:normAutofit/>
          </a:bodyPr>
          <a:lstStyle/>
          <a:p>
            <a:r>
              <a:rPr lang="en-US" sz="1600" dirty="0"/>
              <a:t>Selecting Report under the measurement tab, will generate a 2 page A-Scan report. One page for OD, one for OS. This report will show all 5 scan waveforms for each eye.</a:t>
            </a:r>
          </a:p>
          <a:p>
            <a:pPr marL="0" indent="0">
              <a:buNone/>
            </a:pPr>
            <a:endParaRPr lang="en-US" dirty="0"/>
          </a:p>
        </p:txBody>
      </p:sp>
      <p:sp>
        <p:nvSpPr>
          <p:cNvPr id="28" name="Rectangle 27"/>
          <p:cNvSpPr/>
          <p:nvPr/>
        </p:nvSpPr>
        <p:spPr>
          <a:xfrm>
            <a:off x="4286250" y="4579589"/>
            <a:ext cx="1885950" cy="323850"/>
          </a:xfrm>
          <a:prstGeom prst="rect">
            <a:avLst/>
          </a:prstGeom>
          <a:noFill/>
          <a:ln w="38100">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cxnSp>
        <p:nvCxnSpPr>
          <p:cNvPr id="29" name="Straight Connector 28"/>
          <p:cNvCxnSpPr/>
          <p:nvPr/>
        </p:nvCxnSpPr>
        <p:spPr>
          <a:xfrm flipV="1">
            <a:off x="4267200" y="3665189"/>
            <a:ext cx="1066800" cy="914400"/>
          </a:xfrm>
          <a:prstGeom prst="line">
            <a:avLst/>
          </a:prstGeom>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30" name="Straight Connector 29"/>
          <p:cNvCxnSpPr/>
          <p:nvPr/>
        </p:nvCxnSpPr>
        <p:spPr>
          <a:xfrm flipV="1">
            <a:off x="6172200" y="3665189"/>
            <a:ext cx="3429000" cy="914400"/>
          </a:xfrm>
          <a:prstGeom prst="line">
            <a:avLst/>
          </a:prstGeom>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31" name="Straight Connector 30"/>
          <p:cNvCxnSpPr/>
          <p:nvPr/>
        </p:nvCxnSpPr>
        <p:spPr>
          <a:xfrm flipV="1">
            <a:off x="6172200" y="4198589"/>
            <a:ext cx="3429000" cy="685800"/>
          </a:xfrm>
          <a:prstGeom prst="line">
            <a:avLst/>
          </a:prstGeom>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32" name="Straight Connector 31"/>
          <p:cNvCxnSpPr/>
          <p:nvPr/>
        </p:nvCxnSpPr>
        <p:spPr>
          <a:xfrm flipV="1">
            <a:off x="4286250" y="4198589"/>
            <a:ext cx="1047750" cy="695325"/>
          </a:xfrm>
          <a:prstGeom prst="line">
            <a:avLst/>
          </a:prstGeom>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665189"/>
            <a:ext cx="4253865" cy="5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ectangle 32"/>
          <p:cNvSpPr/>
          <p:nvPr/>
        </p:nvSpPr>
        <p:spPr>
          <a:xfrm>
            <a:off x="5334000" y="3659251"/>
            <a:ext cx="4267200" cy="533400"/>
          </a:xfrm>
          <a:prstGeom prst="rect">
            <a:avLst/>
          </a:prstGeom>
          <a:noFill/>
          <a:ln w="38100">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cxnSp>
        <p:nvCxnSpPr>
          <p:cNvPr id="34" name="Straight Arrow Connector 33"/>
          <p:cNvCxnSpPr>
            <a:stCxn id="35" idx="2"/>
          </p:cNvCxnSpPr>
          <p:nvPr/>
        </p:nvCxnSpPr>
        <p:spPr>
          <a:xfrm>
            <a:off x="5372100" y="3295078"/>
            <a:ext cx="190500" cy="370111"/>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35" name="TextBox 34"/>
          <p:cNvSpPr txBox="1"/>
          <p:nvPr/>
        </p:nvSpPr>
        <p:spPr>
          <a:xfrm>
            <a:off x="4800600" y="2979389"/>
            <a:ext cx="1143000" cy="315689"/>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Snapshot</a:t>
            </a:r>
          </a:p>
        </p:txBody>
      </p:sp>
      <p:cxnSp>
        <p:nvCxnSpPr>
          <p:cNvPr id="36" name="Straight Arrow Connector 35"/>
          <p:cNvCxnSpPr>
            <a:stCxn id="37" idx="2"/>
          </p:cNvCxnSpPr>
          <p:nvPr/>
        </p:nvCxnSpPr>
        <p:spPr>
          <a:xfrm>
            <a:off x="6477000" y="3371278"/>
            <a:ext cx="0" cy="293911"/>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37" name="TextBox 36"/>
          <p:cNvSpPr txBox="1"/>
          <p:nvPr/>
        </p:nvSpPr>
        <p:spPr>
          <a:xfrm>
            <a:off x="6019800" y="3055589"/>
            <a:ext cx="914400" cy="315689"/>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Report</a:t>
            </a:r>
          </a:p>
        </p:txBody>
      </p:sp>
      <p:cxnSp>
        <p:nvCxnSpPr>
          <p:cNvPr id="41" name="Straight Arrow Connector 40"/>
          <p:cNvCxnSpPr>
            <a:stCxn id="42" idx="2"/>
          </p:cNvCxnSpPr>
          <p:nvPr/>
        </p:nvCxnSpPr>
        <p:spPr>
          <a:xfrm>
            <a:off x="7086600" y="2914078"/>
            <a:ext cx="76200" cy="751111"/>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42" name="TextBox 41"/>
          <p:cNvSpPr txBox="1"/>
          <p:nvPr/>
        </p:nvSpPr>
        <p:spPr>
          <a:xfrm>
            <a:off x="6705600" y="2598389"/>
            <a:ext cx="762000" cy="315689"/>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Print</a:t>
            </a:r>
          </a:p>
        </p:txBody>
      </p:sp>
      <p:cxnSp>
        <p:nvCxnSpPr>
          <p:cNvPr id="48" name="Straight Arrow Connector 47"/>
          <p:cNvCxnSpPr>
            <a:stCxn id="49" idx="2"/>
          </p:cNvCxnSpPr>
          <p:nvPr/>
        </p:nvCxnSpPr>
        <p:spPr>
          <a:xfrm flipH="1">
            <a:off x="7772400" y="3371278"/>
            <a:ext cx="38100" cy="293911"/>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49" name="TextBox 48"/>
          <p:cNvSpPr txBox="1"/>
          <p:nvPr/>
        </p:nvSpPr>
        <p:spPr>
          <a:xfrm>
            <a:off x="7467600" y="3055589"/>
            <a:ext cx="685800" cy="315689"/>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Save</a:t>
            </a:r>
          </a:p>
        </p:txBody>
      </p:sp>
      <p:cxnSp>
        <p:nvCxnSpPr>
          <p:cNvPr id="53" name="Straight Arrow Connector 52"/>
          <p:cNvCxnSpPr>
            <a:stCxn id="54" idx="2"/>
          </p:cNvCxnSpPr>
          <p:nvPr/>
        </p:nvCxnSpPr>
        <p:spPr>
          <a:xfrm>
            <a:off x="8534400" y="3371278"/>
            <a:ext cx="0" cy="293911"/>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54" name="TextBox 53"/>
          <p:cNvSpPr txBox="1"/>
          <p:nvPr/>
        </p:nvSpPr>
        <p:spPr>
          <a:xfrm>
            <a:off x="8229600" y="3055589"/>
            <a:ext cx="609600" cy="315689"/>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Edit</a:t>
            </a:r>
          </a:p>
        </p:txBody>
      </p:sp>
      <p:cxnSp>
        <p:nvCxnSpPr>
          <p:cNvPr id="56" name="Straight Arrow Connector 55"/>
          <p:cNvCxnSpPr>
            <a:stCxn id="57" idx="2"/>
          </p:cNvCxnSpPr>
          <p:nvPr/>
        </p:nvCxnSpPr>
        <p:spPr>
          <a:xfrm>
            <a:off x="9296400" y="2990278"/>
            <a:ext cx="0" cy="674911"/>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57" name="TextBox 56"/>
          <p:cNvSpPr txBox="1"/>
          <p:nvPr/>
        </p:nvSpPr>
        <p:spPr>
          <a:xfrm>
            <a:off x="8763000" y="2674589"/>
            <a:ext cx="1066800" cy="315689"/>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Settings</a:t>
            </a:r>
          </a:p>
        </p:txBody>
      </p:sp>
      <p:sp>
        <p:nvSpPr>
          <p:cNvPr id="4" name="Slide Number Placeholder 3"/>
          <p:cNvSpPr>
            <a:spLocks noGrp="1"/>
          </p:cNvSpPr>
          <p:nvPr>
            <p:ph type="sldNum" sz="quarter" idx="12"/>
          </p:nvPr>
        </p:nvSpPr>
        <p:spPr/>
        <p:txBody>
          <a:bodyPr/>
          <a:lstStyle/>
          <a:p>
            <a:fld id="{7E7A60FF-E1CD-4FBC-B24E-AAE1945614F2}" type="slidenum">
              <a:rPr lang="en-US" smtClean="0"/>
              <a:pPr/>
              <a:t>12</a:t>
            </a:fld>
            <a:endParaRPr lang="en-US" dirty="0"/>
          </a:p>
        </p:txBody>
      </p:sp>
    </p:spTree>
    <p:extLst>
      <p:ext uri="{BB962C8B-B14F-4D97-AF65-F5344CB8AC3E}">
        <p14:creationId xmlns:p14="http://schemas.microsoft.com/office/powerpoint/2010/main" val="1064534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sbreen\Desktop\Fig 9.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30120"/>
            <a:ext cx="7510272" cy="45516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sz="3200" dirty="0"/>
              <a:t>IOL Calculation</a:t>
            </a:r>
            <a:endParaRPr lang="en-US" dirty="0"/>
          </a:p>
        </p:txBody>
      </p:sp>
      <p:cxnSp>
        <p:nvCxnSpPr>
          <p:cNvPr id="31" name="Straight Arrow Connector 30"/>
          <p:cNvCxnSpPr/>
          <p:nvPr/>
        </p:nvCxnSpPr>
        <p:spPr>
          <a:xfrm>
            <a:off x="1447800" y="1981200"/>
            <a:ext cx="152400" cy="304800"/>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25" name="TextBox 24"/>
          <p:cNvSpPr txBox="1"/>
          <p:nvPr/>
        </p:nvSpPr>
        <p:spPr>
          <a:xfrm>
            <a:off x="228600" y="1295400"/>
            <a:ext cx="2590800" cy="746576"/>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Select the IOL Calculation tab to enter the calculation screen</a:t>
            </a:r>
          </a:p>
        </p:txBody>
      </p:sp>
      <p:cxnSp>
        <p:nvCxnSpPr>
          <p:cNvPr id="38" name="Straight Arrow Connector 37"/>
          <p:cNvCxnSpPr/>
          <p:nvPr/>
        </p:nvCxnSpPr>
        <p:spPr>
          <a:xfrm flipH="1">
            <a:off x="2514600" y="1981200"/>
            <a:ext cx="685800" cy="533400"/>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34" name="TextBox 33"/>
          <p:cNvSpPr txBox="1"/>
          <p:nvPr/>
        </p:nvSpPr>
        <p:spPr>
          <a:xfrm>
            <a:off x="2895600" y="1295400"/>
            <a:ext cx="1905000" cy="746576"/>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Switch between different lens groups</a:t>
            </a:r>
          </a:p>
        </p:txBody>
      </p:sp>
      <p:cxnSp>
        <p:nvCxnSpPr>
          <p:cNvPr id="41" name="Straight Arrow Connector 40"/>
          <p:cNvCxnSpPr/>
          <p:nvPr/>
        </p:nvCxnSpPr>
        <p:spPr>
          <a:xfrm flipH="1">
            <a:off x="3810000" y="1981200"/>
            <a:ext cx="1295400" cy="533400"/>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40" name="TextBox 39"/>
          <p:cNvSpPr txBox="1"/>
          <p:nvPr/>
        </p:nvSpPr>
        <p:spPr>
          <a:xfrm>
            <a:off x="4953000" y="1524000"/>
            <a:ext cx="2362200" cy="531133"/>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Add, Edit, or Delete Lenses/Lens Groups</a:t>
            </a:r>
          </a:p>
        </p:txBody>
      </p:sp>
      <p:sp>
        <p:nvSpPr>
          <p:cNvPr id="45" name="Left Brace 44"/>
          <p:cNvSpPr/>
          <p:nvPr/>
        </p:nvSpPr>
        <p:spPr>
          <a:xfrm rot="10800000">
            <a:off x="6248401" y="3657600"/>
            <a:ext cx="381000" cy="914400"/>
          </a:xfrm>
          <a:prstGeom prst="leftBrace">
            <a:avLst/>
          </a:prstGeom>
          <a:no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lIns="99276" tIns="49638" rIns="99276" bIns="49638" rtlCol="0" anchor="ctr"/>
          <a:lstStyle/>
          <a:p>
            <a:pPr algn="ctr"/>
            <a:endParaRPr lang="en-US"/>
          </a:p>
        </p:txBody>
      </p:sp>
      <p:cxnSp>
        <p:nvCxnSpPr>
          <p:cNvPr id="47" name="Straight Connector 46"/>
          <p:cNvCxnSpPr>
            <a:stCxn id="45" idx="1"/>
          </p:cNvCxnSpPr>
          <p:nvPr/>
        </p:nvCxnSpPr>
        <p:spPr>
          <a:xfrm>
            <a:off x="6629401" y="4114800"/>
            <a:ext cx="533399" cy="0"/>
          </a:xfrm>
          <a:prstGeom prst="line">
            <a:avLst/>
          </a:prstGeom>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46" name="TextBox 45"/>
          <p:cNvSpPr txBox="1"/>
          <p:nvPr/>
        </p:nvSpPr>
        <p:spPr>
          <a:xfrm>
            <a:off x="6934200" y="3812267"/>
            <a:ext cx="2590800" cy="531133"/>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AXL – Axial Length, K1, K2, and Post-Op target</a:t>
            </a:r>
          </a:p>
        </p:txBody>
      </p:sp>
      <p:sp>
        <p:nvSpPr>
          <p:cNvPr id="51" name="Left Brace 50"/>
          <p:cNvSpPr/>
          <p:nvPr/>
        </p:nvSpPr>
        <p:spPr>
          <a:xfrm rot="10800000">
            <a:off x="6248401" y="4648199"/>
            <a:ext cx="381000" cy="1371600"/>
          </a:xfrm>
          <a:prstGeom prst="leftBrace">
            <a:avLst/>
          </a:prstGeom>
          <a:no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lIns="99276" tIns="49638" rIns="99276" bIns="49638" rtlCol="0" anchor="ctr"/>
          <a:lstStyle/>
          <a:p>
            <a:pPr algn="ctr"/>
            <a:endParaRPr lang="en-US"/>
          </a:p>
        </p:txBody>
      </p:sp>
      <p:cxnSp>
        <p:nvCxnSpPr>
          <p:cNvPr id="52" name="Straight Connector 51"/>
          <p:cNvCxnSpPr>
            <a:stCxn id="51" idx="1"/>
          </p:cNvCxnSpPr>
          <p:nvPr/>
        </p:nvCxnSpPr>
        <p:spPr>
          <a:xfrm>
            <a:off x="6629401" y="5333999"/>
            <a:ext cx="533399" cy="1"/>
          </a:xfrm>
          <a:prstGeom prst="line">
            <a:avLst/>
          </a:prstGeom>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53" name="TextBox 52"/>
          <p:cNvSpPr txBox="1"/>
          <p:nvPr/>
        </p:nvSpPr>
        <p:spPr>
          <a:xfrm>
            <a:off x="6934200" y="4876800"/>
            <a:ext cx="2590800" cy="531133"/>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Select desired formula for calculation</a:t>
            </a:r>
          </a:p>
        </p:txBody>
      </p:sp>
      <p:cxnSp>
        <p:nvCxnSpPr>
          <p:cNvPr id="57" name="Straight Arrow Connector 56"/>
          <p:cNvCxnSpPr>
            <a:stCxn id="58" idx="1"/>
          </p:cNvCxnSpPr>
          <p:nvPr/>
        </p:nvCxnSpPr>
        <p:spPr>
          <a:xfrm flipH="1">
            <a:off x="5943600" y="6240688"/>
            <a:ext cx="1447800" cy="7712"/>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58" name="TextBox 57"/>
          <p:cNvSpPr txBox="1"/>
          <p:nvPr/>
        </p:nvSpPr>
        <p:spPr>
          <a:xfrm>
            <a:off x="7391400" y="5867400"/>
            <a:ext cx="2362200" cy="746576"/>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Select report to generate a 1 page calculations printout</a:t>
            </a:r>
          </a:p>
        </p:txBody>
      </p:sp>
      <p:sp>
        <p:nvSpPr>
          <p:cNvPr id="3" name="Slide Number Placeholder 2"/>
          <p:cNvSpPr>
            <a:spLocks noGrp="1"/>
          </p:cNvSpPr>
          <p:nvPr>
            <p:ph type="sldNum" sz="quarter" idx="12"/>
          </p:nvPr>
        </p:nvSpPr>
        <p:spPr/>
        <p:txBody>
          <a:bodyPr/>
          <a:lstStyle/>
          <a:p>
            <a:fld id="{7E7A60FF-E1CD-4FBC-B24E-AAE1945614F2}" type="slidenum">
              <a:rPr lang="en-US" smtClean="0"/>
              <a:pPr/>
              <a:t>13</a:t>
            </a:fld>
            <a:endParaRPr lang="en-US" dirty="0"/>
          </a:p>
        </p:txBody>
      </p:sp>
    </p:spTree>
    <p:extLst>
      <p:ext uri="{BB962C8B-B14F-4D97-AF65-F5344CB8AC3E}">
        <p14:creationId xmlns:p14="http://schemas.microsoft.com/office/powerpoint/2010/main" val="3947664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breen\Desktop\a-scan report.png"/>
          <p:cNvPicPr>
            <a:picLocks noChangeAspect="1" noChangeArrowheads="1"/>
          </p:cNvPicPr>
          <p:nvPr/>
        </p:nvPicPr>
        <p:blipFill rotWithShape="1">
          <a:blip r:embed="rId2">
            <a:extLst>
              <a:ext uri="{28A0092B-C50C-407E-A947-70E740481C1C}">
                <a14:useLocalDpi xmlns:a14="http://schemas.microsoft.com/office/drawing/2010/main" val="0"/>
              </a:ext>
            </a:extLst>
          </a:blip>
          <a:srcRect t="1013" b="3766"/>
          <a:stretch/>
        </p:blipFill>
        <p:spPr bwMode="auto">
          <a:xfrm>
            <a:off x="2819400" y="1219200"/>
            <a:ext cx="4495800" cy="53721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a:t>Sample of IOL Calculations Report </a:t>
            </a:r>
          </a:p>
        </p:txBody>
      </p:sp>
      <p:sp>
        <p:nvSpPr>
          <p:cNvPr id="3" name="Slide Number Placeholder 2"/>
          <p:cNvSpPr>
            <a:spLocks noGrp="1"/>
          </p:cNvSpPr>
          <p:nvPr>
            <p:ph type="sldNum" sz="quarter" idx="12"/>
          </p:nvPr>
        </p:nvSpPr>
        <p:spPr/>
        <p:txBody>
          <a:bodyPr/>
          <a:lstStyle/>
          <a:p>
            <a:fld id="{7E7A60FF-E1CD-4FBC-B24E-AAE1945614F2}" type="slidenum">
              <a:rPr lang="en-US" smtClean="0"/>
              <a:pPr/>
              <a:t>14</a:t>
            </a:fld>
            <a:endParaRPr lang="en-US" dirty="0"/>
          </a:p>
        </p:txBody>
      </p:sp>
    </p:spTree>
    <p:extLst>
      <p:ext uri="{BB962C8B-B14F-4D97-AF65-F5344CB8AC3E}">
        <p14:creationId xmlns:p14="http://schemas.microsoft.com/office/powerpoint/2010/main" val="1003496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9" y="-1"/>
            <a:ext cx="7777959" cy="6366815"/>
          </a:xfrm>
          <a:prstGeom prst="rect">
            <a:avLst/>
          </a:prstGeom>
        </p:spPr>
      </p:pic>
      <p:sp>
        <p:nvSpPr>
          <p:cNvPr id="2" name="Title 1"/>
          <p:cNvSpPr>
            <a:spLocks noGrp="1"/>
          </p:cNvSpPr>
          <p:nvPr>
            <p:ph type="ctrTitle" idx="4294967295"/>
          </p:nvPr>
        </p:nvSpPr>
        <p:spPr>
          <a:xfrm>
            <a:off x="2346960" y="6096000"/>
            <a:ext cx="7292340" cy="650240"/>
          </a:xfrm>
        </p:spPr>
        <p:txBody>
          <a:bodyPr>
            <a:normAutofit/>
          </a:bodyPr>
          <a:lstStyle/>
          <a:p>
            <a:r>
              <a:rPr lang="en-US" dirty="0"/>
              <a:t>Accutome 4Sight: B-Scan</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1794"/>
          <a:stretch/>
        </p:blipFill>
        <p:spPr>
          <a:xfrm>
            <a:off x="1" y="6764713"/>
            <a:ext cx="10088880" cy="568960"/>
          </a:xfrm>
          <a:prstGeom prst="rect">
            <a:avLst/>
          </a:prstGeom>
        </p:spPr>
      </p:pic>
      <p:sp>
        <p:nvSpPr>
          <p:cNvPr id="3" name="Slide Number Placeholder 2"/>
          <p:cNvSpPr>
            <a:spLocks noGrp="1"/>
          </p:cNvSpPr>
          <p:nvPr>
            <p:ph type="sldNum" sz="quarter" idx="12"/>
          </p:nvPr>
        </p:nvSpPr>
        <p:spPr/>
        <p:txBody>
          <a:bodyPr/>
          <a:lstStyle/>
          <a:p>
            <a:fld id="{7E7A60FF-E1CD-4FBC-B24E-AAE1945614F2}" type="slidenum">
              <a:rPr lang="en-US" smtClean="0"/>
              <a:pPr/>
              <a:t>15</a:t>
            </a:fld>
            <a:endParaRPr lang="en-US" dirty="0"/>
          </a:p>
        </p:txBody>
      </p:sp>
    </p:spTree>
    <p:extLst>
      <p:ext uri="{BB962C8B-B14F-4D97-AF65-F5344CB8AC3E}">
        <p14:creationId xmlns:p14="http://schemas.microsoft.com/office/powerpoint/2010/main" val="6589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9521" y="2362200"/>
            <a:ext cx="6874879" cy="4296799"/>
          </a:xfrm>
          <a:prstGeom prst="rect">
            <a:avLst/>
          </a:prstGeom>
        </p:spPr>
      </p:pic>
      <p:sp>
        <p:nvSpPr>
          <p:cNvPr id="2" name="Title 1"/>
          <p:cNvSpPr>
            <a:spLocks noGrp="1"/>
          </p:cNvSpPr>
          <p:nvPr>
            <p:ph type="title"/>
          </p:nvPr>
        </p:nvSpPr>
        <p:spPr/>
        <p:txBody>
          <a:bodyPr>
            <a:normAutofit fontScale="90000"/>
          </a:bodyPr>
          <a:lstStyle/>
          <a:p>
            <a:r>
              <a:rPr lang="en-US" sz="3200" dirty="0"/>
              <a:t>B-Scan New Exam</a:t>
            </a:r>
            <a:endParaRPr lang="en-US" dirty="0"/>
          </a:p>
        </p:txBody>
      </p:sp>
      <p:sp>
        <p:nvSpPr>
          <p:cNvPr id="3" name="Content Placeholder 2"/>
          <p:cNvSpPr>
            <a:spLocks noGrp="1"/>
          </p:cNvSpPr>
          <p:nvPr>
            <p:ph idx="1"/>
          </p:nvPr>
        </p:nvSpPr>
        <p:spPr>
          <a:xfrm>
            <a:off x="1298944" y="1214948"/>
            <a:ext cx="8073656" cy="1223452"/>
          </a:xfrm>
        </p:spPr>
        <p:txBody>
          <a:bodyPr>
            <a:noAutofit/>
          </a:bodyPr>
          <a:lstStyle/>
          <a:p>
            <a:r>
              <a:rPr lang="en-US" sz="1600" dirty="0"/>
              <a:t>To begin a new exam, click the </a:t>
            </a:r>
            <a:r>
              <a:rPr lang="en-US" sz="1600" b="1" dirty="0">
                <a:solidFill>
                  <a:schemeClr val="tx2"/>
                </a:solidFill>
              </a:rPr>
              <a:t>New Patient </a:t>
            </a:r>
            <a:r>
              <a:rPr lang="en-US" sz="1600" dirty="0">
                <a:solidFill>
                  <a:schemeClr val="tx2"/>
                </a:solidFill>
              </a:rPr>
              <a:t>button and fill in the appropriate fields for patient information</a:t>
            </a:r>
            <a:r>
              <a:rPr lang="en-US" sz="1600" dirty="0"/>
              <a:t>.  When starting a B-Scan exam, make sure appropriate sequence is selected. Once the appropriate fields have been filled, select the B-Scan icon. </a:t>
            </a:r>
          </a:p>
          <a:p>
            <a:endParaRPr lang="en-US" dirty="0"/>
          </a:p>
        </p:txBody>
      </p:sp>
      <p:sp>
        <p:nvSpPr>
          <p:cNvPr id="12" name="Left Brace 11"/>
          <p:cNvSpPr/>
          <p:nvPr/>
        </p:nvSpPr>
        <p:spPr>
          <a:xfrm>
            <a:off x="1278521" y="2350407"/>
            <a:ext cx="762000" cy="1504950"/>
          </a:xfrm>
          <a:prstGeom prst="leftBrace">
            <a:avLst/>
          </a:prstGeom>
          <a:no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lIns="99276" tIns="49638" rIns="99276" bIns="49638" rtlCol="0" anchor="ctr"/>
          <a:lstStyle/>
          <a:p>
            <a:pPr algn="ctr"/>
            <a:endParaRPr lang="en-US"/>
          </a:p>
        </p:txBody>
      </p:sp>
      <p:sp>
        <p:nvSpPr>
          <p:cNvPr id="14" name="TextBox 13"/>
          <p:cNvSpPr txBox="1"/>
          <p:nvPr/>
        </p:nvSpPr>
        <p:spPr>
          <a:xfrm>
            <a:off x="59321" y="2819400"/>
            <a:ext cx="1447800" cy="531133"/>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Patient Information</a:t>
            </a:r>
          </a:p>
        </p:txBody>
      </p:sp>
      <p:cxnSp>
        <p:nvCxnSpPr>
          <p:cNvPr id="15" name="Straight Arrow Connector 14"/>
          <p:cNvCxnSpPr/>
          <p:nvPr/>
        </p:nvCxnSpPr>
        <p:spPr>
          <a:xfrm flipH="1">
            <a:off x="8305800" y="3665312"/>
            <a:ext cx="533400" cy="0"/>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16" name="Left Brace 15"/>
          <p:cNvSpPr/>
          <p:nvPr/>
        </p:nvSpPr>
        <p:spPr>
          <a:xfrm rot="10800000">
            <a:off x="7162800" y="4419600"/>
            <a:ext cx="762000" cy="1600200"/>
          </a:xfrm>
          <a:prstGeom prst="leftBrace">
            <a:avLst/>
          </a:prstGeom>
          <a:no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lIns="99276" tIns="49638" rIns="99276" bIns="49638" rtlCol="0" anchor="ctr"/>
          <a:lstStyle/>
          <a:p>
            <a:pPr algn="ctr"/>
            <a:endParaRPr lang="en-US"/>
          </a:p>
        </p:txBody>
      </p:sp>
      <p:cxnSp>
        <p:nvCxnSpPr>
          <p:cNvPr id="17" name="Straight Connector 16"/>
          <p:cNvCxnSpPr/>
          <p:nvPr/>
        </p:nvCxnSpPr>
        <p:spPr>
          <a:xfrm>
            <a:off x="7848600" y="5218175"/>
            <a:ext cx="914400" cy="0"/>
          </a:xfrm>
          <a:prstGeom prst="line">
            <a:avLst/>
          </a:prstGeom>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22" name="TextBox 21"/>
          <p:cNvSpPr txBox="1"/>
          <p:nvPr/>
        </p:nvSpPr>
        <p:spPr>
          <a:xfrm>
            <a:off x="8229600" y="4953000"/>
            <a:ext cx="1676400" cy="531133"/>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B-Scan/UBM Sequences</a:t>
            </a:r>
          </a:p>
        </p:txBody>
      </p:sp>
      <p:sp>
        <p:nvSpPr>
          <p:cNvPr id="24" name="TextBox 23"/>
          <p:cNvSpPr txBox="1"/>
          <p:nvPr/>
        </p:nvSpPr>
        <p:spPr>
          <a:xfrm>
            <a:off x="8610600" y="3429000"/>
            <a:ext cx="914400" cy="531133"/>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B-Scan Icon</a:t>
            </a:r>
          </a:p>
        </p:txBody>
      </p:sp>
      <p:cxnSp>
        <p:nvCxnSpPr>
          <p:cNvPr id="25" name="Straight Arrow Connector 24"/>
          <p:cNvCxnSpPr>
            <a:stCxn id="26" idx="3"/>
          </p:cNvCxnSpPr>
          <p:nvPr/>
        </p:nvCxnSpPr>
        <p:spPr>
          <a:xfrm flipV="1">
            <a:off x="1600200" y="4191002"/>
            <a:ext cx="381000" cy="36965"/>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26" name="TextBox 25"/>
          <p:cNvSpPr txBox="1"/>
          <p:nvPr/>
        </p:nvSpPr>
        <p:spPr>
          <a:xfrm>
            <a:off x="152400" y="3962400"/>
            <a:ext cx="1447800" cy="531133"/>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New Patient Button</a:t>
            </a:r>
          </a:p>
        </p:txBody>
      </p:sp>
      <p:sp>
        <p:nvSpPr>
          <p:cNvPr id="4" name="Slide Number Placeholder 3"/>
          <p:cNvSpPr>
            <a:spLocks noGrp="1"/>
          </p:cNvSpPr>
          <p:nvPr>
            <p:ph type="sldNum" sz="quarter" idx="12"/>
          </p:nvPr>
        </p:nvSpPr>
        <p:spPr/>
        <p:txBody>
          <a:bodyPr/>
          <a:lstStyle/>
          <a:p>
            <a:fld id="{7E7A60FF-E1CD-4FBC-B24E-AAE1945614F2}" type="slidenum">
              <a:rPr lang="en-US" smtClean="0"/>
              <a:pPr/>
              <a:t>16</a:t>
            </a:fld>
            <a:endParaRPr lang="en-US" dirty="0"/>
          </a:p>
        </p:txBody>
      </p:sp>
    </p:spTree>
    <p:extLst>
      <p:ext uri="{BB962C8B-B14F-4D97-AF65-F5344CB8AC3E}">
        <p14:creationId xmlns:p14="http://schemas.microsoft.com/office/powerpoint/2010/main" val="1352101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Lydia Design\4sight\Manual\Accu4Sight Manual Pictures\Probe alignment v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295400"/>
            <a:ext cx="7298412" cy="31460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a:t>Probe Alignment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344618" y="2437182"/>
            <a:ext cx="1672742" cy="6704378"/>
          </a:xfrm>
          <a:prstGeom prst="rect">
            <a:avLst/>
          </a:prstGeom>
        </p:spPr>
      </p:pic>
      <p:cxnSp>
        <p:nvCxnSpPr>
          <p:cNvPr id="7" name="Straight Arrow Connector 6"/>
          <p:cNvCxnSpPr/>
          <p:nvPr/>
        </p:nvCxnSpPr>
        <p:spPr>
          <a:xfrm>
            <a:off x="1981200" y="4648200"/>
            <a:ext cx="1143000" cy="838200"/>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8" name="TextBox 7"/>
          <p:cNvSpPr txBox="1"/>
          <p:nvPr/>
        </p:nvSpPr>
        <p:spPr>
          <a:xfrm>
            <a:off x="457200" y="4038600"/>
            <a:ext cx="2514600" cy="962020"/>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err="1">
                <a:solidFill>
                  <a:schemeClr val="tx1"/>
                </a:solidFill>
                <a:latin typeface="Verdana" panose="020B0604030504040204" pitchFamily="34" charset="0"/>
                <a:ea typeface="Verdana" panose="020B0604030504040204" pitchFamily="34" charset="0"/>
                <a:cs typeface="Verdana" panose="020B0604030504040204" pitchFamily="34" charset="0"/>
              </a:rPr>
              <a:t>Accutome</a:t>
            </a: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 logo indicates direction of probe oscillation and the top of the screen</a:t>
            </a:r>
          </a:p>
        </p:txBody>
      </p:sp>
      <p:cxnSp>
        <p:nvCxnSpPr>
          <p:cNvPr id="12" name="Straight Arrow Connector 11"/>
          <p:cNvCxnSpPr/>
          <p:nvPr/>
        </p:nvCxnSpPr>
        <p:spPr>
          <a:xfrm>
            <a:off x="4538332" y="4724400"/>
            <a:ext cx="0" cy="838200"/>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11" name="TextBox 10"/>
          <p:cNvSpPr txBox="1"/>
          <p:nvPr/>
        </p:nvSpPr>
        <p:spPr>
          <a:xfrm>
            <a:off x="3581400" y="4495800"/>
            <a:ext cx="2133600" cy="315689"/>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Start/Stop Button</a:t>
            </a:r>
          </a:p>
        </p:txBody>
      </p:sp>
      <p:sp>
        <p:nvSpPr>
          <p:cNvPr id="4" name="Slide Number Placeholder 3"/>
          <p:cNvSpPr>
            <a:spLocks noGrp="1"/>
          </p:cNvSpPr>
          <p:nvPr>
            <p:ph type="sldNum" sz="quarter" idx="12"/>
          </p:nvPr>
        </p:nvSpPr>
        <p:spPr/>
        <p:txBody>
          <a:bodyPr/>
          <a:lstStyle/>
          <a:p>
            <a:fld id="{7E7A60FF-E1CD-4FBC-B24E-AAE1945614F2}" type="slidenum">
              <a:rPr lang="en-US" smtClean="0"/>
              <a:pPr/>
              <a:t>17</a:t>
            </a:fld>
            <a:endParaRPr lang="en-US" dirty="0"/>
          </a:p>
        </p:txBody>
      </p:sp>
    </p:spTree>
    <p:extLst>
      <p:ext uri="{BB962C8B-B14F-4D97-AF65-F5344CB8AC3E}">
        <p14:creationId xmlns:p14="http://schemas.microsoft.com/office/powerpoint/2010/main" val="3409209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447800"/>
            <a:ext cx="7414573" cy="4522412"/>
          </a:xfrm>
          <a:prstGeom prst="rect">
            <a:avLst/>
          </a:prstGeom>
        </p:spPr>
      </p:pic>
      <p:sp>
        <p:nvSpPr>
          <p:cNvPr id="2" name="Title 1"/>
          <p:cNvSpPr>
            <a:spLocks noGrp="1"/>
          </p:cNvSpPr>
          <p:nvPr>
            <p:ph type="title"/>
          </p:nvPr>
        </p:nvSpPr>
        <p:spPr/>
        <p:txBody>
          <a:bodyPr>
            <a:normAutofit fontScale="90000"/>
          </a:bodyPr>
          <a:lstStyle/>
          <a:p>
            <a:r>
              <a:rPr lang="en-US" dirty="0"/>
              <a:t>Scan Screen</a:t>
            </a:r>
          </a:p>
        </p:txBody>
      </p:sp>
      <p:sp>
        <p:nvSpPr>
          <p:cNvPr id="23" name="Rectangle 22"/>
          <p:cNvSpPr/>
          <p:nvPr/>
        </p:nvSpPr>
        <p:spPr>
          <a:xfrm>
            <a:off x="6324600" y="3581400"/>
            <a:ext cx="685800" cy="1371600"/>
          </a:xfrm>
          <a:prstGeom prst="rect">
            <a:avLst/>
          </a:prstGeom>
          <a:noFill/>
          <a:ln w="38100">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cxnSp>
        <p:nvCxnSpPr>
          <p:cNvPr id="24" name="Straight Connector 23"/>
          <p:cNvCxnSpPr/>
          <p:nvPr/>
        </p:nvCxnSpPr>
        <p:spPr>
          <a:xfrm flipV="1">
            <a:off x="6324600" y="3352800"/>
            <a:ext cx="1143000" cy="228600"/>
          </a:xfrm>
          <a:prstGeom prst="line">
            <a:avLst/>
          </a:prstGeom>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V="1">
            <a:off x="7010400" y="3352800"/>
            <a:ext cx="1447800" cy="228600"/>
          </a:xfrm>
          <a:prstGeom prst="line">
            <a:avLst/>
          </a:prstGeom>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26" name="Straight Connector 25"/>
          <p:cNvCxnSpPr/>
          <p:nvPr/>
        </p:nvCxnSpPr>
        <p:spPr>
          <a:xfrm>
            <a:off x="7010400" y="4953000"/>
            <a:ext cx="1447800" cy="457200"/>
          </a:xfrm>
          <a:prstGeom prst="line">
            <a:avLst/>
          </a:prstGeom>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27" name="Straight Connector 26"/>
          <p:cNvCxnSpPr/>
          <p:nvPr/>
        </p:nvCxnSpPr>
        <p:spPr>
          <a:xfrm>
            <a:off x="6324600" y="4953001"/>
            <a:ext cx="1143000" cy="457199"/>
          </a:xfrm>
          <a:prstGeom prst="line">
            <a:avLst/>
          </a:prstGeom>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3352800"/>
            <a:ext cx="1013773" cy="2051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tangle 27"/>
          <p:cNvSpPr/>
          <p:nvPr/>
        </p:nvSpPr>
        <p:spPr>
          <a:xfrm>
            <a:off x="7467600" y="3346862"/>
            <a:ext cx="990600" cy="2063338"/>
          </a:xfrm>
          <a:prstGeom prst="rect">
            <a:avLst/>
          </a:prstGeom>
          <a:noFill/>
          <a:ln w="38100">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cxnSp>
        <p:nvCxnSpPr>
          <p:cNvPr id="37" name="Straight Arrow Connector 36"/>
          <p:cNvCxnSpPr/>
          <p:nvPr/>
        </p:nvCxnSpPr>
        <p:spPr>
          <a:xfrm flipH="1">
            <a:off x="7467600" y="2057400"/>
            <a:ext cx="533400" cy="0"/>
          </a:xfrm>
          <a:prstGeom prst="straightConnector1">
            <a:avLst/>
          </a:prstGeom>
          <a:ln>
            <a:solidFill>
              <a:srgbClr val="00B0F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38" name="TextBox 37"/>
          <p:cNvSpPr txBox="1"/>
          <p:nvPr/>
        </p:nvSpPr>
        <p:spPr>
          <a:xfrm>
            <a:off x="7848600" y="1828800"/>
            <a:ext cx="1219200" cy="531133"/>
          </a:xfrm>
          <a:prstGeom prst="rect">
            <a:avLst/>
          </a:prstGeom>
          <a:solidFill>
            <a:srgbClr val="00B0F0"/>
          </a:solidFill>
          <a:ln>
            <a:solidFill>
              <a:srgbClr val="0070C0"/>
            </a:solidFill>
          </a:ln>
          <a:effectLst>
            <a:glow rad="38100">
              <a:schemeClr val="bg1">
                <a:alpha val="99000"/>
              </a:schemeClr>
            </a:glow>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Select eye OD/OS</a:t>
            </a:r>
          </a:p>
        </p:txBody>
      </p:sp>
      <p:cxnSp>
        <p:nvCxnSpPr>
          <p:cNvPr id="39" name="Straight Arrow Connector 38"/>
          <p:cNvCxnSpPr/>
          <p:nvPr/>
        </p:nvCxnSpPr>
        <p:spPr>
          <a:xfrm flipH="1">
            <a:off x="8229600" y="3276600"/>
            <a:ext cx="533400" cy="228600"/>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40" name="TextBox 39"/>
          <p:cNvSpPr txBox="1"/>
          <p:nvPr/>
        </p:nvSpPr>
        <p:spPr>
          <a:xfrm>
            <a:off x="8610600" y="3124200"/>
            <a:ext cx="762000" cy="315689"/>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Zoom</a:t>
            </a:r>
          </a:p>
        </p:txBody>
      </p:sp>
      <p:cxnSp>
        <p:nvCxnSpPr>
          <p:cNvPr id="43" name="Straight Arrow Connector 42"/>
          <p:cNvCxnSpPr>
            <a:stCxn id="45" idx="1"/>
          </p:cNvCxnSpPr>
          <p:nvPr/>
        </p:nvCxnSpPr>
        <p:spPr>
          <a:xfrm flipH="1">
            <a:off x="8229600" y="3849234"/>
            <a:ext cx="381000" cy="113166"/>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45" name="TextBox 44"/>
          <p:cNvSpPr txBox="1"/>
          <p:nvPr/>
        </p:nvSpPr>
        <p:spPr>
          <a:xfrm>
            <a:off x="8610600" y="3583667"/>
            <a:ext cx="762000" cy="531133"/>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Zoom Reset</a:t>
            </a:r>
          </a:p>
        </p:txBody>
      </p:sp>
      <p:sp>
        <p:nvSpPr>
          <p:cNvPr id="46" name="TextBox 45"/>
          <p:cNvSpPr txBox="1"/>
          <p:nvPr/>
        </p:nvSpPr>
        <p:spPr>
          <a:xfrm>
            <a:off x="8610600" y="4191000"/>
            <a:ext cx="1143000" cy="315689"/>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A-Vector</a:t>
            </a:r>
          </a:p>
        </p:txBody>
      </p:sp>
      <p:cxnSp>
        <p:nvCxnSpPr>
          <p:cNvPr id="51" name="Straight Arrow Connector 50"/>
          <p:cNvCxnSpPr/>
          <p:nvPr/>
        </p:nvCxnSpPr>
        <p:spPr>
          <a:xfrm flipH="1">
            <a:off x="8229600" y="4343400"/>
            <a:ext cx="381000" cy="0"/>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53" name="TextBox 52"/>
          <p:cNvSpPr txBox="1"/>
          <p:nvPr/>
        </p:nvSpPr>
        <p:spPr>
          <a:xfrm>
            <a:off x="8610600" y="4648200"/>
            <a:ext cx="1219200" cy="315689"/>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Comment</a:t>
            </a:r>
          </a:p>
        </p:txBody>
      </p:sp>
      <p:cxnSp>
        <p:nvCxnSpPr>
          <p:cNvPr id="54" name="Straight Arrow Connector 53"/>
          <p:cNvCxnSpPr/>
          <p:nvPr/>
        </p:nvCxnSpPr>
        <p:spPr>
          <a:xfrm flipH="1">
            <a:off x="8229600" y="4800600"/>
            <a:ext cx="381000" cy="0"/>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60" name="Left Brace 59"/>
          <p:cNvSpPr/>
          <p:nvPr/>
        </p:nvSpPr>
        <p:spPr>
          <a:xfrm rot="16200000">
            <a:off x="1714500" y="4381500"/>
            <a:ext cx="533400" cy="3200400"/>
          </a:xfrm>
          <a:prstGeom prst="leftBrace">
            <a:avLst/>
          </a:prstGeom>
          <a:no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lIns="99276" tIns="49638" rIns="99276" bIns="49638" rtlCol="0" anchor="ctr"/>
          <a:lstStyle/>
          <a:p>
            <a:pPr algn="ctr"/>
            <a:endParaRPr lang="en-US"/>
          </a:p>
        </p:txBody>
      </p:sp>
      <p:sp>
        <p:nvSpPr>
          <p:cNvPr id="56" name="TextBox 55"/>
          <p:cNvSpPr txBox="1"/>
          <p:nvPr/>
        </p:nvSpPr>
        <p:spPr>
          <a:xfrm>
            <a:off x="336699" y="6172200"/>
            <a:ext cx="3276600" cy="531133"/>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Cine Buffer shows a progress bar when probe is running</a:t>
            </a:r>
          </a:p>
        </p:txBody>
      </p:sp>
      <p:sp>
        <p:nvSpPr>
          <p:cNvPr id="63" name="Left Brace 62"/>
          <p:cNvSpPr/>
          <p:nvPr/>
        </p:nvSpPr>
        <p:spPr>
          <a:xfrm>
            <a:off x="4986668" y="4332766"/>
            <a:ext cx="457200" cy="1001233"/>
          </a:xfrm>
          <a:prstGeom prst="leftBrace">
            <a:avLst/>
          </a:prstGeom>
          <a:no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lIns="99276" tIns="49638" rIns="99276" bIns="49638" rtlCol="0" anchor="ctr"/>
          <a:lstStyle/>
          <a:p>
            <a:pPr algn="ctr"/>
            <a:endParaRPr lang="en-US"/>
          </a:p>
        </p:txBody>
      </p:sp>
      <p:sp>
        <p:nvSpPr>
          <p:cNvPr id="61" name="TextBox 60"/>
          <p:cNvSpPr txBox="1"/>
          <p:nvPr/>
        </p:nvSpPr>
        <p:spPr>
          <a:xfrm>
            <a:off x="2438400" y="4572000"/>
            <a:ext cx="2667000" cy="746576"/>
          </a:xfrm>
          <a:prstGeom prst="rect">
            <a:avLst/>
          </a:prstGeom>
          <a:solidFill>
            <a:srgbClr val="00B0F0"/>
          </a:solidFill>
          <a:ln>
            <a:solidFill>
              <a:srgbClr val="0070C0"/>
            </a:solidFill>
          </a:ln>
          <a:effectLst>
            <a:glow rad="38100">
              <a:schemeClr val="bg1">
                <a:alpha val="99000"/>
              </a:schemeClr>
            </a:glow>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Take multiple video loops of different positions</a:t>
            </a:r>
          </a:p>
        </p:txBody>
      </p:sp>
      <p:cxnSp>
        <p:nvCxnSpPr>
          <p:cNvPr id="66" name="Straight Arrow Connector 65"/>
          <p:cNvCxnSpPr/>
          <p:nvPr/>
        </p:nvCxnSpPr>
        <p:spPr>
          <a:xfrm>
            <a:off x="5029200" y="2667000"/>
            <a:ext cx="457200" cy="0"/>
          </a:xfrm>
          <a:prstGeom prst="straightConnector1">
            <a:avLst/>
          </a:prstGeom>
          <a:ln>
            <a:solidFill>
              <a:srgbClr val="00B0F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64" name="TextBox 63"/>
          <p:cNvSpPr txBox="1"/>
          <p:nvPr/>
        </p:nvSpPr>
        <p:spPr>
          <a:xfrm>
            <a:off x="1905000" y="2383466"/>
            <a:ext cx="3200400" cy="531133"/>
          </a:xfrm>
          <a:prstGeom prst="rect">
            <a:avLst/>
          </a:prstGeom>
          <a:solidFill>
            <a:srgbClr val="00B0F0"/>
          </a:solidFill>
          <a:ln>
            <a:solidFill>
              <a:srgbClr val="0070C0"/>
            </a:solidFill>
          </a:ln>
          <a:effectLst>
            <a:glow rad="38100">
              <a:schemeClr val="bg1">
                <a:alpha val="99000"/>
              </a:schemeClr>
            </a:glow>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Orientation dial used to label probe position (optional).</a:t>
            </a:r>
          </a:p>
        </p:txBody>
      </p:sp>
      <p:cxnSp>
        <p:nvCxnSpPr>
          <p:cNvPr id="67" name="Straight Arrow Connector 66"/>
          <p:cNvCxnSpPr/>
          <p:nvPr/>
        </p:nvCxnSpPr>
        <p:spPr>
          <a:xfrm>
            <a:off x="4953000" y="3788734"/>
            <a:ext cx="609600" cy="97466"/>
          </a:xfrm>
          <a:prstGeom prst="straightConnector1">
            <a:avLst/>
          </a:prstGeom>
          <a:ln>
            <a:solidFill>
              <a:srgbClr val="00B0F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68" name="TextBox 67"/>
          <p:cNvSpPr txBox="1"/>
          <p:nvPr/>
        </p:nvSpPr>
        <p:spPr>
          <a:xfrm>
            <a:off x="1828800" y="3570511"/>
            <a:ext cx="3200400" cy="315689"/>
          </a:xfrm>
          <a:prstGeom prst="rect">
            <a:avLst/>
          </a:prstGeom>
          <a:solidFill>
            <a:srgbClr val="00B0F0"/>
          </a:solidFill>
          <a:ln>
            <a:solidFill>
              <a:srgbClr val="0070C0"/>
            </a:solidFill>
          </a:ln>
          <a:effectLst>
            <a:glow rad="38100">
              <a:schemeClr val="bg1">
                <a:alpha val="99000"/>
              </a:schemeClr>
            </a:glow>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Adjust gain while scanning</a:t>
            </a:r>
          </a:p>
        </p:txBody>
      </p:sp>
      <p:sp>
        <p:nvSpPr>
          <p:cNvPr id="3" name="Slide Number Placeholder 2"/>
          <p:cNvSpPr>
            <a:spLocks noGrp="1"/>
          </p:cNvSpPr>
          <p:nvPr>
            <p:ph type="sldNum" sz="quarter" idx="12"/>
          </p:nvPr>
        </p:nvSpPr>
        <p:spPr/>
        <p:txBody>
          <a:bodyPr/>
          <a:lstStyle/>
          <a:p>
            <a:fld id="{7E7A60FF-E1CD-4FBC-B24E-AAE1945614F2}" type="slidenum">
              <a:rPr lang="en-US" smtClean="0"/>
              <a:pPr/>
              <a:t>18</a:t>
            </a:fld>
            <a:endParaRPr lang="en-US" dirty="0"/>
          </a:p>
        </p:txBody>
      </p:sp>
    </p:spTree>
    <p:extLst>
      <p:ext uri="{BB962C8B-B14F-4D97-AF65-F5344CB8AC3E}">
        <p14:creationId xmlns:p14="http://schemas.microsoft.com/office/powerpoint/2010/main" val="774367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77" y="1354763"/>
            <a:ext cx="7172324" cy="4365682"/>
          </a:xfrm>
          <a:prstGeom prst="rect">
            <a:avLst/>
          </a:prstGeom>
        </p:spPr>
      </p:pic>
      <p:sp>
        <p:nvSpPr>
          <p:cNvPr id="2" name="Title 1"/>
          <p:cNvSpPr>
            <a:spLocks noGrp="1"/>
          </p:cNvSpPr>
          <p:nvPr>
            <p:ph type="title"/>
          </p:nvPr>
        </p:nvSpPr>
        <p:spPr/>
        <p:txBody>
          <a:bodyPr>
            <a:normAutofit fontScale="90000"/>
          </a:bodyPr>
          <a:lstStyle/>
          <a:p>
            <a:r>
              <a:rPr lang="en-US" dirty="0"/>
              <a:t>Scan Screen</a:t>
            </a:r>
          </a:p>
        </p:txBody>
      </p:sp>
      <p:sp>
        <p:nvSpPr>
          <p:cNvPr id="25" name="Rectangle 24"/>
          <p:cNvSpPr/>
          <p:nvPr/>
        </p:nvSpPr>
        <p:spPr>
          <a:xfrm>
            <a:off x="5029200" y="5105400"/>
            <a:ext cx="2286000" cy="304800"/>
          </a:xfrm>
          <a:prstGeom prst="rect">
            <a:avLst/>
          </a:prstGeom>
          <a:noFill/>
          <a:ln w="38100">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cxnSp>
        <p:nvCxnSpPr>
          <p:cNvPr id="31" name="Straight Connector 30"/>
          <p:cNvCxnSpPr/>
          <p:nvPr/>
        </p:nvCxnSpPr>
        <p:spPr>
          <a:xfrm>
            <a:off x="5029200" y="5105400"/>
            <a:ext cx="228600" cy="533400"/>
          </a:xfrm>
          <a:prstGeom prst="line">
            <a:avLst/>
          </a:prstGeom>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32" name="Straight Connector 31"/>
          <p:cNvCxnSpPr/>
          <p:nvPr/>
        </p:nvCxnSpPr>
        <p:spPr>
          <a:xfrm>
            <a:off x="7315200" y="5105400"/>
            <a:ext cx="2209800" cy="533400"/>
          </a:xfrm>
          <a:prstGeom prst="line">
            <a:avLst/>
          </a:prstGeom>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33" name="Straight Connector 32"/>
          <p:cNvCxnSpPr/>
          <p:nvPr/>
        </p:nvCxnSpPr>
        <p:spPr>
          <a:xfrm>
            <a:off x="7315200" y="5410200"/>
            <a:ext cx="2209800" cy="685800"/>
          </a:xfrm>
          <a:prstGeom prst="line">
            <a:avLst/>
          </a:prstGeom>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35" name="Straight Connector 34"/>
          <p:cNvCxnSpPr/>
          <p:nvPr/>
        </p:nvCxnSpPr>
        <p:spPr>
          <a:xfrm>
            <a:off x="5029200" y="5410200"/>
            <a:ext cx="228600" cy="685800"/>
          </a:xfrm>
          <a:prstGeom prst="line">
            <a:avLst/>
          </a:prstGeom>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5588000"/>
            <a:ext cx="4253865" cy="5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Rectangle 35"/>
          <p:cNvSpPr/>
          <p:nvPr/>
        </p:nvSpPr>
        <p:spPr>
          <a:xfrm>
            <a:off x="5257800" y="5628167"/>
            <a:ext cx="4267200" cy="457200"/>
          </a:xfrm>
          <a:prstGeom prst="rect">
            <a:avLst/>
          </a:prstGeom>
          <a:noFill/>
          <a:ln w="38100">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cxnSp>
        <p:nvCxnSpPr>
          <p:cNvPr id="37" name="Straight Arrow Connector 36"/>
          <p:cNvCxnSpPr/>
          <p:nvPr/>
        </p:nvCxnSpPr>
        <p:spPr>
          <a:xfrm flipV="1">
            <a:off x="5410200" y="6019800"/>
            <a:ext cx="76200" cy="381000"/>
          </a:xfrm>
          <a:prstGeom prst="straightConnector1">
            <a:avLst/>
          </a:prstGeom>
          <a:ln>
            <a:solidFill>
              <a:srgbClr val="00B0F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39" name="Left Brace 38"/>
          <p:cNvSpPr/>
          <p:nvPr/>
        </p:nvSpPr>
        <p:spPr>
          <a:xfrm rot="10800000">
            <a:off x="7162800" y="3276598"/>
            <a:ext cx="457200" cy="1447801"/>
          </a:xfrm>
          <a:prstGeom prst="leftBrace">
            <a:avLst/>
          </a:prstGeom>
          <a:no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lIns="99276" tIns="49638" rIns="99276" bIns="49638" rtlCol="0" anchor="ctr"/>
          <a:lstStyle/>
          <a:p>
            <a:pPr algn="ctr"/>
            <a:endParaRPr lang="en-US"/>
          </a:p>
        </p:txBody>
      </p:sp>
      <p:sp>
        <p:nvSpPr>
          <p:cNvPr id="38" name="TextBox 37"/>
          <p:cNvSpPr txBox="1"/>
          <p:nvPr/>
        </p:nvSpPr>
        <p:spPr>
          <a:xfrm>
            <a:off x="7620000" y="3429000"/>
            <a:ext cx="1981200" cy="1177463"/>
          </a:xfrm>
          <a:prstGeom prst="rect">
            <a:avLst/>
          </a:prstGeom>
          <a:solidFill>
            <a:srgbClr val="00B0F0"/>
          </a:solidFill>
          <a:ln>
            <a:solidFill>
              <a:srgbClr val="0070C0"/>
            </a:solidFill>
          </a:ln>
          <a:effectLst>
            <a:glow rad="38100">
              <a:schemeClr val="bg1">
                <a:alpha val="99000"/>
              </a:schemeClr>
            </a:glow>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Measure Tab:</a:t>
            </a:r>
          </a:p>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6 lines, 2 area, and 2 angle calipers with 2 arrows</a:t>
            </a:r>
          </a:p>
        </p:txBody>
      </p:sp>
      <p:sp>
        <p:nvSpPr>
          <p:cNvPr id="41" name="Left Brace 40"/>
          <p:cNvSpPr/>
          <p:nvPr/>
        </p:nvSpPr>
        <p:spPr>
          <a:xfrm rot="16200000">
            <a:off x="3983668" y="5029199"/>
            <a:ext cx="457200" cy="1524001"/>
          </a:xfrm>
          <a:prstGeom prst="leftBrace">
            <a:avLst/>
          </a:prstGeom>
          <a:no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lIns="99276" tIns="49638" rIns="99276" bIns="49638" rtlCol="0" anchor="ctr"/>
          <a:lstStyle/>
          <a:p>
            <a:pPr algn="ctr"/>
            <a:endParaRPr lang="en-US"/>
          </a:p>
        </p:txBody>
      </p:sp>
      <p:sp>
        <p:nvSpPr>
          <p:cNvPr id="42" name="TextBox 41"/>
          <p:cNvSpPr txBox="1"/>
          <p:nvPr/>
        </p:nvSpPr>
        <p:spPr>
          <a:xfrm>
            <a:off x="948068" y="5911701"/>
            <a:ext cx="3352800" cy="531133"/>
          </a:xfrm>
          <a:prstGeom prst="rect">
            <a:avLst/>
          </a:prstGeom>
          <a:solidFill>
            <a:srgbClr val="00B0F0"/>
          </a:solidFill>
          <a:ln>
            <a:solidFill>
              <a:srgbClr val="0070C0"/>
            </a:solidFill>
          </a:ln>
          <a:effectLst>
            <a:glow rad="38100">
              <a:schemeClr val="bg1">
                <a:alpha val="99000"/>
              </a:schemeClr>
            </a:glow>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Play, Pause, and review the selected view frame by frame.</a:t>
            </a:r>
          </a:p>
        </p:txBody>
      </p:sp>
      <p:sp>
        <p:nvSpPr>
          <p:cNvPr id="43" name="TextBox 42"/>
          <p:cNvSpPr txBox="1"/>
          <p:nvPr/>
        </p:nvSpPr>
        <p:spPr>
          <a:xfrm>
            <a:off x="4419600" y="6313711"/>
            <a:ext cx="1143000" cy="315689"/>
          </a:xfrm>
          <a:prstGeom prst="rect">
            <a:avLst/>
          </a:prstGeom>
          <a:solidFill>
            <a:srgbClr val="00B0F0"/>
          </a:solidFill>
          <a:ln>
            <a:solidFill>
              <a:srgbClr val="0070C0"/>
            </a:solidFill>
          </a:ln>
          <a:effectLst>
            <a:glow rad="38100">
              <a:schemeClr val="bg1">
                <a:alpha val="99000"/>
              </a:schemeClr>
            </a:glow>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Snapshot</a:t>
            </a:r>
          </a:p>
        </p:txBody>
      </p:sp>
      <p:cxnSp>
        <p:nvCxnSpPr>
          <p:cNvPr id="44" name="Straight Arrow Connector 43"/>
          <p:cNvCxnSpPr>
            <a:stCxn id="45" idx="0"/>
          </p:cNvCxnSpPr>
          <p:nvPr/>
        </p:nvCxnSpPr>
        <p:spPr>
          <a:xfrm flipV="1">
            <a:off x="6096000" y="6019800"/>
            <a:ext cx="228600" cy="304800"/>
          </a:xfrm>
          <a:prstGeom prst="straightConnector1">
            <a:avLst/>
          </a:prstGeom>
          <a:ln>
            <a:solidFill>
              <a:srgbClr val="00B0F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45" name="TextBox 44"/>
          <p:cNvSpPr txBox="1"/>
          <p:nvPr/>
        </p:nvSpPr>
        <p:spPr>
          <a:xfrm>
            <a:off x="5638800" y="6324600"/>
            <a:ext cx="914400" cy="315689"/>
          </a:xfrm>
          <a:prstGeom prst="rect">
            <a:avLst/>
          </a:prstGeom>
          <a:solidFill>
            <a:srgbClr val="00B0F0"/>
          </a:solidFill>
          <a:ln>
            <a:solidFill>
              <a:srgbClr val="0070C0"/>
            </a:solidFill>
          </a:ln>
          <a:effectLst>
            <a:glow rad="38100">
              <a:schemeClr val="bg1">
                <a:alpha val="99000"/>
              </a:schemeClr>
            </a:glow>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Report</a:t>
            </a:r>
          </a:p>
        </p:txBody>
      </p:sp>
      <p:cxnSp>
        <p:nvCxnSpPr>
          <p:cNvPr id="47" name="Straight Arrow Connector 46"/>
          <p:cNvCxnSpPr/>
          <p:nvPr/>
        </p:nvCxnSpPr>
        <p:spPr>
          <a:xfrm flipV="1">
            <a:off x="7010400" y="6019800"/>
            <a:ext cx="0" cy="304800"/>
          </a:xfrm>
          <a:prstGeom prst="straightConnector1">
            <a:avLst/>
          </a:prstGeom>
          <a:ln>
            <a:solidFill>
              <a:srgbClr val="00B0F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48" name="TextBox 47"/>
          <p:cNvSpPr txBox="1"/>
          <p:nvPr/>
        </p:nvSpPr>
        <p:spPr>
          <a:xfrm>
            <a:off x="6629400" y="6324600"/>
            <a:ext cx="762000" cy="315689"/>
          </a:xfrm>
          <a:prstGeom prst="rect">
            <a:avLst/>
          </a:prstGeom>
          <a:solidFill>
            <a:srgbClr val="00B0F0"/>
          </a:solidFill>
          <a:ln>
            <a:solidFill>
              <a:srgbClr val="0070C0"/>
            </a:solidFill>
          </a:ln>
          <a:effectLst>
            <a:glow rad="38100">
              <a:schemeClr val="bg1">
                <a:alpha val="99000"/>
              </a:schemeClr>
            </a:glow>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Print</a:t>
            </a:r>
          </a:p>
        </p:txBody>
      </p:sp>
      <p:cxnSp>
        <p:nvCxnSpPr>
          <p:cNvPr id="53" name="Straight Arrow Connector 52"/>
          <p:cNvCxnSpPr>
            <a:stCxn id="54" idx="0"/>
          </p:cNvCxnSpPr>
          <p:nvPr/>
        </p:nvCxnSpPr>
        <p:spPr>
          <a:xfrm flipH="1" flipV="1">
            <a:off x="7772400" y="6019800"/>
            <a:ext cx="38100" cy="304800"/>
          </a:xfrm>
          <a:prstGeom prst="straightConnector1">
            <a:avLst/>
          </a:prstGeom>
          <a:ln>
            <a:solidFill>
              <a:srgbClr val="00B0F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54" name="TextBox 53"/>
          <p:cNvSpPr txBox="1"/>
          <p:nvPr/>
        </p:nvSpPr>
        <p:spPr>
          <a:xfrm>
            <a:off x="7467600" y="6324600"/>
            <a:ext cx="685800" cy="315689"/>
          </a:xfrm>
          <a:prstGeom prst="rect">
            <a:avLst/>
          </a:prstGeom>
          <a:solidFill>
            <a:srgbClr val="00B0F0"/>
          </a:solidFill>
          <a:ln>
            <a:solidFill>
              <a:srgbClr val="0070C0"/>
            </a:solidFill>
          </a:ln>
          <a:effectLst>
            <a:glow rad="38100">
              <a:schemeClr val="bg1">
                <a:alpha val="99000"/>
              </a:schemeClr>
            </a:glow>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Save</a:t>
            </a:r>
          </a:p>
        </p:txBody>
      </p:sp>
      <p:cxnSp>
        <p:nvCxnSpPr>
          <p:cNvPr id="56" name="Straight Arrow Connector 55"/>
          <p:cNvCxnSpPr>
            <a:stCxn id="57" idx="0"/>
          </p:cNvCxnSpPr>
          <p:nvPr/>
        </p:nvCxnSpPr>
        <p:spPr>
          <a:xfrm flipH="1" flipV="1">
            <a:off x="8458200" y="6019800"/>
            <a:ext cx="76200" cy="304800"/>
          </a:xfrm>
          <a:prstGeom prst="straightConnector1">
            <a:avLst/>
          </a:prstGeom>
          <a:ln>
            <a:solidFill>
              <a:srgbClr val="00B0F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57" name="TextBox 56"/>
          <p:cNvSpPr txBox="1"/>
          <p:nvPr/>
        </p:nvSpPr>
        <p:spPr>
          <a:xfrm>
            <a:off x="8229600" y="6324600"/>
            <a:ext cx="609600" cy="315689"/>
          </a:xfrm>
          <a:prstGeom prst="rect">
            <a:avLst/>
          </a:prstGeom>
          <a:solidFill>
            <a:srgbClr val="00B0F0"/>
          </a:solidFill>
          <a:ln>
            <a:solidFill>
              <a:srgbClr val="0070C0"/>
            </a:solidFill>
          </a:ln>
          <a:effectLst>
            <a:glow rad="38100">
              <a:schemeClr val="bg1">
                <a:alpha val="99000"/>
              </a:schemeClr>
            </a:glow>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Edit</a:t>
            </a:r>
          </a:p>
        </p:txBody>
      </p:sp>
      <p:cxnSp>
        <p:nvCxnSpPr>
          <p:cNvPr id="58" name="Straight Arrow Connector 57"/>
          <p:cNvCxnSpPr/>
          <p:nvPr/>
        </p:nvCxnSpPr>
        <p:spPr>
          <a:xfrm flipH="1" flipV="1">
            <a:off x="9296400" y="6019800"/>
            <a:ext cx="76200" cy="304800"/>
          </a:xfrm>
          <a:prstGeom prst="straightConnector1">
            <a:avLst/>
          </a:prstGeom>
          <a:ln>
            <a:solidFill>
              <a:srgbClr val="00B0F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59" name="TextBox 58"/>
          <p:cNvSpPr txBox="1"/>
          <p:nvPr/>
        </p:nvSpPr>
        <p:spPr>
          <a:xfrm>
            <a:off x="8915400" y="6324600"/>
            <a:ext cx="1066800" cy="315689"/>
          </a:xfrm>
          <a:prstGeom prst="rect">
            <a:avLst/>
          </a:prstGeom>
          <a:solidFill>
            <a:srgbClr val="00B0F0"/>
          </a:solidFill>
          <a:ln>
            <a:solidFill>
              <a:srgbClr val="0070C0"/>
            </a:solidFill>
          </a:ln>
          <a:effectLst>
            <a:glow rad="38100">
              <a:schemeClr val="bg1">
                <a:alpha val="99000"/>
              </a:schemeClr>
            </a:glow>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Settings</a:t>
            </a:r>
          </a:p>
        </p:txBody>
      </p:sp>
      <p:sp>
        <p:nvSpPr>
          <p:cNvPr id="3" name="Slide Number Placeholder 2"/>
          <p:cNvSpPr>
            <a:spLocks noGrp="1"/>
          </p:cNvSpPr>
          <p:nvPr>
            <p:ph type="sldNum" sz="quarter" idx="12"/>
          </p:nvPr>
        </p:nvSpPr>
        <p:spPr/>
        <p:txBody>
          <a:bodyPr/>
          <a:lstStyle/>
          <a:p>
            <a:fld id="{7E7A60FF-E1CD-4FBC-B24E-AAE1945614F2}" type="slidenum">
              <a:rPr lang="en-US" smtClean="0"/>
              <a:pPr/>
              <a:t>19</a:t>
            </a:fld>
            <a:endParaRPr lang="en-US" dirty="0"/>
          </a:p>
        </p:txBody>
      </p:sp>
    </p:spTree>
    <p:extLst>
      <p:ext uri="{BB962C8B-B14F-4D97-AF65-F5344CB8AC3E}">
        <p14:creationId xmlns:p14="http://schemas.microsoft.com/office/powerpoint/2010/main" val="774367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Table of Contents </a:t>
            </a:r>
          </a:p>
        </p:txBody>
      </p:sp>
      <p:sp>
        <p:nvSpPr>
          <p:cNvPr id="3" name="Content Placeholder 2"/>
          <p:cNvSpPr>
            <a:spLocks noGrp="1"/>
          </p:cNvSpPr>
          <p:nvPr>
            <p:ph idx="1"/>
          </p:nvPr>
        </p:nvSpPr>
        <p:spPr>
          <a:xfrm>
            <a:off x="502920" y="1706880"/>
            <a:ext cx="8968740" cy="5120640"/>
          </a:xfrm>
        </p:spPr>
        <p:txBody>
          <a:bodyPr>
            <a:normAutofit/>
          </a:bodyPr>
          <a:lstStyle/>
          <a:p>
            <a:pPr marL="124096" indent="0">
              <a:buNone/>
            </a:pPr>
            <a:endParaRPr lang="en-US" dirty="0"/>
          </a:p>
          <a:p>
            <a:pPr marL="124096" indent="0">
              <a:buNone/>
            </a:pPr>
            <a:r>
              <a:rPr lang="en-US" sz="2000" b="1" dirty="0"/>
              <a:t>A-Scan Mode …………………………………Page 3</a:t>
            </a:r>
          </a:p>
          <a:p>
            <a:pPr marL="124096" indent="0">
              <a:buNone/>
            </a:pPr>
            <a:endParaRPr lang="en-US" sz="2000" b="1" dirty="0"/>
          </a:p>
          <a:p>
            <a:pPr marL="124096" indent="0">
              <a:buNone/>
            </a:pPr>
            <a:r>
              <a:rPr lang="en-US" sz="2000" b="1" dirty="0"/>
              <a:t>B-Scan Mode …………………………………Page 15</a:t>
            </a:r>
          </a:p>
          <a:p>
            <a:pPr marL="124096" indent="0">
              <a:buNone/>
            </a:pPr>
            <a:endParaRPr lang="en-US" sz="2000" b="1" dirty="0"/>
          </a:p>
          <a:p>
            <a:pPr marL="124096" indent="0">
              <a:buNone/>
            </a:pPr>
            <a:r>
              <a:rPr lang="en-US" sz="2000" b="1" dirty="0"/>
              <a:t>UBM ………………………………..……………Page 23 </a:t>
            </a:r>
          </a:p>
          <a:p>
            <a:pPr marL="124096" indent="0">
              <a:buNone/>
            </a:pPr>
            <a:endParaRPr lang="en-US" sz="2000" b="1" dirty="0"/>
          </a:p>
          <a:p>
            <a:pPr marL="124096" indent="0">
              <a:buNone/>
            </a:pPr>
            <a:r>
              <a:rPr lang="en-US" sz="2000" b="1" dirty="0" err="1"/>
              <a:t>Pachymeter</a:t>
            </a:r>
            <a:r>
              <a:rPr lang="en-US" sz="2000" b="1" dirty="0"/>
              <a:t>.……………………..……………Page 31 </a:t>
            </a:r>
          </a:p>
          <a:p>
            <a:pPr marL="124096" indent="0">
              <a:buNone/>
            </a:pPr>
            <a:endParaRPr lang="en-US" sz="2000" b="1" dirty="0"/>
          </a:p>
          <a:p>
            <a:pPr marL="124096" indent="0">
              <a:buNone/>
            </a:pPr>
            <a:r>
              <a:rPr lang="en-US" dirty="0"/>
              <a:t> </a:t>
            </a:r>
          </a:p>
          <a:p>
            <a:endParaRPr lang="en-US" dirty="0"/>
          </a:p>
        </p:txBody>
      </p:sp>
      <p:sp>
        <p:nvSpPr>
          <p:cNvPr id="4" name="Slide Number Placeholder 3"/>
          <p:cNvSpPr>
            <a:spLocks noGrp="1"/>
          </p:cNvSpPr>
          <p:nvPr>
            <p:ph type="sldNum" sz="quarter" idx="12"/>
          </p:nvPr>
        </p:nvSpPr>
        <p:spPr>
          <a:xfrm>
            <a:off x="6934200" y="6775938"/>
            <a:ext cx="2346960" cy="389467"/>
          </a:xfrm>
        </p:spPr>
        <p:txBody>
          <a:bodyPr/>
          <a:lstStyle/>
          <a:p>
            <a:fld id="{7E7A60FF-E1CD-4FBC-B24E-AAE1945614F2}" type="slidenum">
              <a:rPr lang="en-US" smtClean="0"/>
              <a:pPr/>
              <a:t>2</a:t>
            </a:fld>
            <a:endParaRPr lang="en-US" dirty="0"/>
          </a:p>
        </p:txBody>
      </p:sp>
    </p:spTree>
    <p:extLst>
      <p:ext uri="{BB962C8B-B14F-4D97-AF65-F5344CB8AC3E}">
        <p14:creationId xmlns:p14="http://schemas.microsoft.com/office/powerpoint/2010/main" val="2375398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760" y="1848541"/>
            <a:ext cx="7860026" cy="4780859"/>
          </a:xfrm>
          <a:prstGeom prst="rect">
            <a:avLst/>
          </a:prstGeom>
        </p:spPr>
      </p:pic>
      <p:sp>
        <p:nvSpPr>
          <p:cNvPr id="2" name="Title 1"/>
          <p:cNvSpPr>
            <a:spLocks noGrp="1"/>
          </p:cNvSpPr>
          <p:nvPr>
            <p:ph type="title"/>
          </p:nvPr>
        </p:nvSpPr>
        <p:spPr/>
        <p:txBody>
          <a:bodyPr>
            <a:normAutofit fontScale="90000"/>
          </a:bodyPr>
          <a:lstStyle/>
          <a:p>
            <a:r>
              <a:rPr lang="en-US" sz="3200" dirty="0"/>
              <a:t>Reporting</a:t>
            </a:r>
            <a:endParaRPr lang="en-US" dirty="0"/>
          </a:p>
        </p:txBody>
      </p:sp>
      <p:sp>
        <p:nvSpPr>
          <p:cNvPr id="3" name="Content Placeholder 2"/>
          <p:cNvSpPr>
            <a:spLocks noGrp="1"/>
          </p:cNvSpPr>
          <p:nvPr>
            <p:ph idx="1"/>
          </p:nvPr>
        </p:nvSpPr>
        <p:spPr>
          <a:xfrm>
            <a:off x="1219200" y="1295400"/>
            <a:ext cx="6019800" cy="381000"/>
          </a:xfrm>
        </p:spPr>
        <p:txBody>
          <a:bodyPr>
            <a:noAutofit/>
          </a:bodyPr>
          <a:lstStyle/>
          <a:p>
            <a:r>
              <a:rPr lang="en-US" sz="1600" dirty="0"/>
              <a:t>Once all snapshots are taken, select the Report icon.</a:t>
            </a:r>
          </a:p>
          <a:p>
            <a:pPr marL="0" indent="0">
              <a:buNone/>
            </a:pPr>
            <a:endParaRPr lang="en-US" dirty="0"/>
          </a:p>
        </p:txBody>
      </p:sp>
      <p:cxnSp>
        <p:nvCxnSpPr>
          <p:cNvPr id="14" name="Straight Arrow Connector 13"/>
          <p:cNvCxnSpPr>
            <a:stCxn id="16" idx="3"/>
          </p:cNvCxnSpPr>
          <p:nvPr/>
        </p:nvCxnSpPr>
        <p:spPr>
          <a:xfrm>
            <a:off x="6108580" y="5872845"/>
            <a:ext cx="838200" cy="223155"/>
          </a:xfrm>
          <a:prstGeom prst="straightConnector1">
            <a:avLst/>
          </a:prstGeom>
          <a:ln>
            <a:solidFill>
              <a:srgbClr val="00B0F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6" name="TextBox 15"/>
          <p:cNvSpPr txBox="1"/>
          <p:nvPr/>
        </p:nvSpPr>
        <p:spPr>
          <a:xfrm>
            <a:off x="4584580" y="5715000"/>
            <a:ext cx="1524000" cy="315689"/>
          </a:xfrm>
          <a:prstGeom prst="rect">
            <a:avLst/>
          </a:prstGeom>
          <a:solidFill>
            <a:srgbClr val="00B0F0"/>
          </a:solidFill>
          <a:ln>
            <a:solidFill>
              <a:srgbClr val="0070C0"/>
            </a:solidFill>
          </a:ln>
          <a:effectLst>
            <a:glow rad="38100">
              <a:schemeClr val="bg1">
                <a:alpha val="99000"/>
              </a:schemeClr>
            </a:glow>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Report Icon</a:t>
            </a:r>
          </a:p>
        </p:txBody>
      </p:sp>
      <p:sp>
        <p:nvSpPr>
          <p:cNvPr id="4" name="Slide Number Placeholder 3"/>
          <p:cNvSpPr>
            <a:spLocks noGrp="1"/>
          </p:cNvSpPr>
          <p:nvPr>
            <p:ph type="sldNum" sz="quarter" idx="12"/>
          </p:nvPr>
        </p:nvSpPr>
        <p:spPr/>
        <p:txBody>
          <a:bodyPr/>
          <a:lstStyle/>
          <a:p>
            <a:fld id="{7E7A60FF-E1CD-4FBC-B24E-AAE1945614F2}" type="slidenum">
              <a:rPr lang="en-US" smtClean="0"/>
              <a:pPr/>
              <a:t>20</a:t>
            </a:fld>
            <a:endParaRPr lang="en-US" dirty="0"/>
          </a:p>
        </p:txBody>
      </p:sp>
    </p:spTree>
    <p:extLst>
      <p:ext uri="{BB962C8B-B14F-4D97-AF65-F5344CB8AC3E}">
        <p14:creationId xmlns:p14="http://schemas.microsoft.com/office/powerpoint/2010/main" val="2950472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3657600"/>
            <a:ext cx="2153437" cy="27061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Content Placeholder 3"/>
          <p:cNvSpPr>
            <a:spLocks noGrp="1"/>
          </p:cNvSpPr>
          <p:nvPr>
            <p:ph sz="half" idx="2"/>
          </p:nvPr>
        </p:nvSpPr>
        <p:spPr>
          <a:xfrm>
            <a:off x="533400" y="4953000"/>
            <a:ext cx="4257667" cy="2209800"/>
          </a:xfrm>
        </p:spPr>
        <p:txBody>
          <a:bodyPr>
            <a:noAutofit/>
          </a:bodyPr>
          <a:lstStyle/>
          <a:p>
            <a:r>
              <a:rPr lang="en-US" sz="1600" dirty="0"/>
              <a:t>Your snapshots will appear at the top of the screen.</a:t>
            </a:r>
          </a:p>
          <a:p>
            <a:r>
              <a:rPr lang="en-US" sz="1600" dirty="0"/>
              <a:t>Hold down the “Ctrl or Shift key” on your keyboard and click on the snapshots you wish to include in your report. Once selected, click “Preview”.</a:t>
            </a:r>
          </a:p>
          <a:p>
            <a:endParaRPr lang="en-US" dirty="0"/>
          </a:p>
        </p:txBody>
      </p:sp>
      <p:sp>
        <p:nvSpPr>
          <p:cNvPr id="2" name="Title 1"/>
          <p:cNvSpPr>
            <a:spLocks noGrp="1"/>
          </p:cNvSpPr>
          <p:nvPr>
            <p:ph type="title"/>
          </p:nvPr>
        </p:nvSpPr>
        <p:spPr/>
        <p:txBody>
          <a:bodyPr>
            <a:normAutofit fontScale="90000"/>
          </a:bodyPr>
          <a:lstStyle/>
          <a:p>
            <a:r>
              <a:rPr lang="en-US" dirty="0"/>
              <a:t>Reporting</a:t>
            </a:r>
          </a:p>
        </p:txBody>
      </p:sp>
      <p:pic>
        <p:nvPicPr>
          <p:cNvPr id="14" name="Picture 2" descr="S:\Lydia Design\4sight\Manual\Accu4Sight Manual Pictures\reports bscan.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600200"/>
            <a:ext cx="4257675" cy="2661489"/>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3"/>
          <p:cNvSpPr txBox="1">
            <a:spLocks/>
          </p:cNvSpPr>
          <p:nvPr/>
        </p:nvSpPr>
        <p:spPr>
          <a:xfrm>
            <a:off x="5181599" y="1295400"/>
            <a:ext cx="4419601" cy="5410200"/>
          </a:xfrm>
          <a:custGeom>
            <a:avLst/>
            <a:gdLst>
              <a:gd name="connsiteX0" fmla="*/ 0 w 4257667"/>
              <a:gd name="connsiteY0" fmla="*/ 0 h 2757732"/>
              <a:gd name="connsiteX1" fmla="*/ 4257667 w 4257667"/>
              <a:gd name="connsiteY1" fmla="*/ 0 h 2757732"/>
              <a:gd name="connsiteX2" fmla="*/ 4257667 w 4257667"/>
              <a:gd name="connsiteY2" fmla="*/ 2757732 h 2757732"/>
              <a:gd name="connsiteX3" fmla="*/ 0 w 4257667"/>
              <a:gd name="connsiteY3" fmla="*/ 2757732 h 2757732"/>
              <a:gd name="connsiteX4" fmla="*/ 0 w 4257667"/>
              <a:gd name="connsiteY4" fmla="*/ 0 h 2757732"/>
              <a:gd name="connsiteX0" fmla="*/ 0 w 4257667"/>
              <a:gd name="connsiteY0" fmla="*/ 0 h 2767183"/>
              <a:gd name="connsiteX1" fmla="*/ 4257667 w 4257667"/>
              <a:gd name="connsiteY1" fmla="*/ 0 h 2767183"/>
              <a:gd name="connsiteX2" fmla="*/ 4257667 w 4257667"/>
              <a:gd name="connsiteY2" fmla="*/ 2757732 h 2767183"/>
              <a:gd name="connsiteX3" fmla="*/ 0 w 4257667"/>
              <a:gd name="connsiteY3" fmla="*/ 2757732 h 2767183"/>
              <a:gd name="connsiteX4" fmla="*/ 0 w 4257667"/>
              <a:gd name="connsiteY4" fmla="*/ 0 h 2767183"/>
              <a:gd name="connsiteX0" fmla="*/ 0 w 4257667"/>
              <a:gd name="connsiteY0" fmla="*/ 0 h 2757732"/>
              <a:gd name="connsiteX1" fmla="*/ 4257667 w 4257667"/>
              <a:gd name="connsiteY1" fmla="*/ 0 h 2757732"/>
              <a:gd name="connsiteX2" fmla="*/ 4257667 w 4257667"/>
              <a:gd name="connsiteY2" fmla="*/ 2311164 h 2757732"/>
              <a:gd name="connsiteX3" fmla="*/ 0 w 4257667"/>
              <a:gd name="connsiteY3" fmla="*/ 2757732 h 2757732"/>
              <a:gd name="connsiteX4" fmla="*/ 0 w 4257667"/>
              <a:gd name="connsiteY4" fmla="*/ 0 h 2757732"/>
              <a:gd name="connsiteX0" fmla="*/ 0 w 4257667"/>
              <a:gd name="connsiteY0" fmla="*/ 0 h 2904467"/>
              <a:gd name="connsiteX1" fmla="*/ 4257667 w 4257667"/>
              <a:gd name="connsiteY1" fmla="*/ 0 h 2904467"/>
              <a:gd name="connsiteX2" fmla="*/ 4257667 w 4257667"/>
              <a:gd name="connsiteY2" fmla="*/ 2311164 h 2904467"/>
              <a:gd name="connsiteX3" fmla="*/ 2013098 w 4257667"/>
              <a:gd name="connsiteY3" fmla="*/ 2425995 h 2904467"/>
              <a:gd name="connsiteX4" fmla="*/ 0 w 4257667"/>
              <a:gd name="connsiteY4" fmla="*/ 2757732 h 2904467"/>
              <a:gd name="connsiteX5" fmla="*/ 0 w 4257667"/>
              <a:gd name="connsiteY5" fmla="*/ 0 h 2904467"/>
              <a:gd name="connsiteX0" fmla="*/ 0 w 4257667"/>
              <a:gd name="connsiteY0" fmla="*/ 0 h 2904467"/>
              <a:gd name="connsiteX1" fmla="*/ 4257667 w 4257667"/>
              <a:gd name="connsiteY1" fmla="*/ 0 h 2904467"/>
              <a:gd name="connsiteX2" fmla="*/ 4257667 w 4257667"/>
              <a:gd name="connsiteY2" fmla="*/ 2311164 h 2904467"/>
              <a:gd name="connsiteX3" fmla="*/ 2013098 w 4257667"/>
              <a:gd name="connsiteY3" fmla="*/ 2425995 h 2904467"/>
              <a:gd name="connsiteX4" fmla="*/ 0 w 4257667"/>
              <a:gd name="connsiteY4" fmla="*/ 2757732 h 2904467"/>
              <a:gd name="connsiteX5" fmla="*/ 0 w 4257667"/>
              <a:gd name="connsiteY5" fmla="*/ 0 h 2904467"/>
              <a:gd name="connsiteX0" fmla="*/ 0 w 4257748"/>
              <a:gd name="connsiteY0" fmla="*/ 0 h 2904467"/>
              <a:gd name="connsiteX1" fmla="*/ 4257667 w 4257748"/>
              <a:gd name="connsiteY1" fmla="*/ 0 h 2904467"/>
              <a:gd name="connsiteX2" fmla="*/ 4257667 w 4257748"/>
              <a:gd name="connsiteY2" fmla="*/ 2311164 h 2904467"/>
              <a:gd name="connsiteX3" fmla="*/ 2013098 w 4257748"/>
              <a:gd name="connsiteY3" fmla="*/ 2425995 h 2904467"/>
              <a:gd name="connsiteX4" fmla="*/ 0 w 4257748"/>
              <a:gd name="connsiteY4" fmla="*/ 2757732 h 2904467"/>
              <a:gd name="connsiteX5" fmla="*/ 0 w 4257748"/>
              <a:gd name="connsiteY5" fmla="*/ 0 h 2904467"/>
              <a:gd name="connsiteX0" fmla="*/ 0 w 4257748"/>
              <a:gd name="connsiteY0" fmla="*/ 0 h 5287194"/>
              <a:gd name="connsiteX1" fmla="*/ 4257667 w 4257748"/>
              <a:gd name="connsiteY1" fmla="*/ 0 h 5287194"/>
              <a:gd name="connsiteX2" fmla="*/ 4257667 w 4257748"/>
              <a:gd name="connsiteY2" fmla="*/ 2311164 h 5287194"/>
              <a:gd name="connsiteX3" fmla="*/ 2013098 w 4257748"/>
              <a:gd name="connsiteY3" fmla="*/ 2425995 h 5287194"/>
              <a:gd name="connsiteX4" fmla="*/ 1917404 w 4257748"/>
              <a:gd name="connsiteY4" fmla="*/ 5286153 h 5287194"/>
              <a:gd name="connsiteX5" fmla="*/ 0 w 4257748"/>
              <a:gd name="connsiteY5" fmla="*/ 2757732 h 5287194"/>
              <a:gd name="connsiteX6" fmla="*/ 0 w 4257748"/>
              <a:gd name="connsiteY6" fmla="*/ 0 h 5287194"/>
              <a:gd name="connsiteX0" fmla="*/ 0 w 4257748"/>
              <a:gd name="connsiteY0" fmla="*/ 0 h 5287194"/>
              <a:gd name="connsiteX1" fmla="*/ 4257667 w 4257748"/>
              <a:gd name="connsiteY1" fmla="*/ 0 h 5287194"/>
              <a:gd name="connsiteX2" fmla="*/ 4257667 w 4257748"/>
              <a:gd name="connsiteY2" fmla="*/ 2311164 h 5287194"/>
              <a:gd name="connsiteX3" fmla="*/ 2013098 w 4257748"/>
              <a:gd name="connsiteY3" fmla="*/ 2425995 h 5287194"/>
              <a:gd name="connsiteX4" fmla="*/ 1917404 w 4257748"/>
              <a:gd name="connsiteY4" fmla="*/ 5286153 h 5287194"/>
              <a:gd name="connsiteX5" fmla="*/ 0 w 4257748"/>
              <a:gd name="connsiteY5" fmla="*/ 2757732 h 5287194"/>
              <a:gd name="connsiteX6" fmla="*/ 0 w 4257748"/>
              <a:gd name="connsiteY6" fmla="*/ 0 h 5287194"/>
              <a:gd name="connsiteX0" fmla="*/ 0 w 4257748"/>
              <a:gd name="connsiteY0" fmla="*/ 0 h 5488147"/>
              <a:gd name="connsiteX1" fmla="*/ 4257667 w 4257748"/>
              <a:gd name="connsiteY1" fmla="*/ 0 h 5488147"/>
              <a:gd name="connsiteX2" fmla="*/ 4257667 w 4257748"/>
              <a:gd name="connsiteY2" fmla="*/ 2311164 h 5488147"/>
              <a:gd name="connsiteX3" fmla="*/ 2013098 w 4257748"/>
              <a:gd name="connsiteY3" fmla="*/ 2425995 h 5488147"/>
              <a:gd name="connsiteX4" fmla="*/ 1917404 w 4257748"/>
              <a:gd name="connsiteY4" fmla="*/ 5286153 h 5488147"/>
              <a:gd name="connsiteX5" fmla="*/ 31897 w 4257748"/>
              <a:gd name="connsiteY5" fmla="*/ 5288281 h 5488147"/>
              <a:gd name="connsiteX6" fmla="*/ 0 w 4257748"/>
              <a:gd name="connsiteY6" fmla="*/ 0 h 548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7748" h="5488147">
                <a:moveTo>
                  <a:pt x="0" y="0"/>
                </a:moveTo>
                <a:lnTo>
                  <a:pt x="4257667" y="0"/>
                </a:lnTo>
                <a:lnTo>
                  <a:pt x="4257667" y="2311164"/>
                </a:lnTo>
                <a:cubicBezTo>
                  <a:pt x="4273432" y="2299055"/>
                  <a:pt x="2010328" y="2415363"/>
                  <a:pt x="2013098" y="2425995"/>
                </a:cubicBezTo>
                <a:cubicBezTo>
                  <a:pt x="1553943" y="2462855"/>
                  <a:pt x="1902045" y="5262762"/>
                  <a:pt x="1917404" y="5286153"/>
                </a:cubicBezTo>
                <a:cubicBezTo>
                  <a:pt x="1581888" y="5341442"/>
                  <a:pt x="282353" y="5710334"/>
                  <a:pt x="31897" y="5288281"/>
                </a:cubicBezTo>
                <a:lnTo>
                  <a:pt x="0" y="0"/>
                </a:lnTo>
                <a:close/>
              </a:path>
            </a:pathLst>
          </a:custGeom>
        </p:spPr>
        <p:txBody>
          <a:bodyPr vert="horz" lIns="99276" tIns="49638" rIns="99276" bIns="49638" rtlCol="0">
            <a:noAutofit/>
          </a:bodyPr>
          <a:lstStyle>
            <a:lvl1pPr marL="306792" indent="-306792" algn="l" defTabSz="992764" rtl="0" eaLnBrk="1" latinLnBrk="0" hangingPunct="1">
              <a:spcBef>
                <a:spcPct val="20000"/>
              </a:spcBef>
              <a:buFont typeface="Arial" pitchFamily="34" charset="0"/>
              <a:buChar char="•"/>
              <a:defRPr sz="2200" kern="1200">
                <a:solidFill>
                  <a:srgbClr val="005288"/>
                </a:solidFill>
                <a:latin typeface="Verdana" pitchFamily="34" charset="0"/>
                <a:ea typeface="+mn-ea"/>
                <a:cs typeface="+mn-cs"/>
              </a:defRPr>
            </a:lvl1pPr>
            <a:lvl2pPr marL="806621" indent="-310239" algn="l" defTabSz="992764" rtl="0" eaLnBrk="1" latinLnBrk="0" hangingPunct="1">
              <a:spcBef>
                <a:spcPct val="20000"/>
              </a:spcBef>
              <a:buFont typeface="Arial" pitchFamily="34" charset="0"/>
              <a:buChar char="–"/>
              <a:defRPr sz="2000" kern="1200">
                <a:solidFill>
                  <a:srgbClr val="0180B3"/>
                </a:solidFill>
                <a:latin typeface="Verdana" pitchFamily="34" charset="0"/>
                <a:ea typeface="+mn-ea"/>
                <a:cs typeface="+mn-cs"/>
              </a:defRPr>
            </a:lvl2pPr>
            <a:lvl3pPr marL="1240955" indent="-248191" algn="l" defTabSz="992764" rtl="0" eaLnBrk="1" latinLnBrk="0" hangingPunct="1">
              <a:spcBef>
                <a:spcPct val="20000"/>
              </a:spcBef>
              <a:buFont typeface="Arial" pitchFamily="34" charset="0"/>
              <a:buChar char="•"/>
              <a:defRPr sz="1700" kern="1200">
                <a:solidFill>
                  <a:schemeClr val="tx1">
                    <a:lumMod val="65000"/>
                    <a:lumOff val="35000"/>
                  </a:schemeClr>
                </a:solidFill>
                <a:latin typeface="Verdana" pitchFamily="34" charset="0"/>
                <a:ea typeface="+mn-ea"/>
                <a:cs typeface="+mn-cs"/>
              </a:defRPr>
            </a:lvl3pPr>
            <a:lvl4pPr marL="1737337" indent="-248191" algn="l" defTabSz="992764" rtl="0" eaLnBrk="1" latinLnBrk="0" hangingPunct="1">
              <a:spcBef>
                <a:spcPct val="20000"/>
              </a:spcBef>
              <a:buFont typeface="Arial" pitchFamily="34" charset="0"/>
              <a:buChar char="–"/>
              <a:defRPr sz="1500" kern="1200">
                <a:solidFill>
                  <a:srgbClr val="005288"/>
                </a:solidFill>
                <a:latin typeface="Verdana" pitchFamily="34" charset="0"/>
                <a:ea typeface="+mn-ea"/>
                <a:cs typeface="+mn-cs"/>
              </a:defRPr>
            </a:lvl4pPr>
            <a:lvl5pPr marL="2233719" indent="-248191" algn="l" defTabSz="992764" rtl="0" eaLnBrk="1" latinLnBrk="0" hangingPunct="1">
              <a:spcBef>
                <a:spcPct val="20000"/>
              </a:spcBef>
              <a:buFont typeface="Arial" pitchFamily="34" charset="0"/>
              <a:buChar char="»"/>
              <a:defRPr sz="1500" kern="1200">
                <a:solidFill>
                  <a:srgbClr val="0180B3"/>
                </a:solidFill>
                <a:latin typeface="Verdana" pitchFamily="34" charset="0"/>
                <a:ea typeface="+mn-ea"/>
                <a:cs typeface="+mn-cs"/>
              </a:defRPr>
            </a:lvl5pPr>
            <a:lvl6pPr marL="2730101" indent="-248191" algn="l" defTabSz="9927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226483" indent="-248191" algn="l" defTabSz="9927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722865" indent="-248191" algn="l" defTabSz="9927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4219247" indent="-248191" algn="l" defTabSz="99276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dirty="0"/>
              <a:t>Report Options:</a:t>
            </a:r>
          </a:p>
          <a:p>
            <a:r>
              <a:rPr lang="en-US" sz="1600" dirty="0"/>
              <a:t>Preview - brings up the report page as it will look with selected snapshots.</a:t>
            </a:r>
          </a:p>
          <a:p>
            <a:r>
              <a:rPr lang="en-US" sz="1600" dirty="0"/>
              <a:t>Save - saves the report in the folder designated in Setup: General.</a:t>
            </a:r>
          </a:p>
          <a:p>
            <a:r>
              <a:rPr lang="en-US" sz="1600" dirty="0"/>
              <a:t>Review - brings up a list of all of the reports saved for the selected</a:t>
            </a:r>
            <a:br>
              <a:rPr lang="en-US" sz="1600" dirty="0"/>
            </a:br>
            <a:r>
              <a:rPr lang="en-US" sz="1600" dirty="0"/>
              <a:t>patient.</a:t>
            </a:r>
          </a:p>
          <a:p>
            <a:r>
              <a:rPr lang="en-US" sz="1600" dirty="0"/>
              <a:t>Print – prints the </a:t>
            </a:r>
            <a:br>
              <a:rPr lang="en-US" sz="1600" dirty="0"/>
            </a:br>
            <a:r>
              <a:rPr lang="en-US" sz="1600" dirty="0"/>
              <a:t>selected scan.</a:t>
            </a:r>
          </a:p>
          <a:p>
            <a:r>
              <a:rPr lang="en-US" sz="1600" dirty="0"/>
              <a:t>Export to DICOM</a:t>
            </a:r>
            <a:br>
              <a:rPr lang="en-US" sz="1600" dirty="0"/>
            </a:br>
            <a:r>
              <a:rPr lang="en-US" sz="1600" dirty="0"/>
              <a:t>- the selected </a:t>
            </a:r>
            <a:br>
              <a:rPr lang="en-US" sz="1600" dirty="0"/>
            </a:br>
            <a:r>
              <a:rPr lang="en-US" sz="1600" dirty="0"/>
              <a:t>report exports to </a:t>
            </a:r>
            <a:br>
              <a:rPr lang="en-US" sz="1600" dirty="0"/>
            </a:br>
            <a:r>
              <a:rPr lang="en-US" sz="1600" dirty="0"/>
              <a:t>the DICOM location</a:t>
            </a:r>
            <a:br>
              <a:rPr lang="en-US" sz="1600" dirty="0"/>
            </a:br>
            <a:r>
              <a:rPr lang="en-US" sz="1600" dirty="0"/>
              <a:t>designated in </a:t>
            </a:r>
            <a:br>
              <a:rPr lang="en-US" sz="1600" dirty="0"/>
            </a:br>
            <a:r>
              <a:rPr lang="en-US" sz="1600" dirty="0"/>
              <a:t>Setup: General/ </a:t>
            </a:r>
            <a:br>
              <a:rPr lang="en-US" sz="1600" dirty="0"/>
            </a:br>
            <a:r>
              <a:rPr lang="en-US" sz="1600" dirty="0"/>
              <a:t>DICOM Servers</a:t>
            </a:r>
          </a:p>
          <a:p>
            <a:endParaRPr lang="en-US" dirty="0"/>
          </a:p>
        </p:txBody>
      </p:sp>
      <p:cxnSp>
        <p:nvCxnSpPr>
          <p:cNvPr id="21" name="Straight Connector 20"/>
          <p:cNvCxnSpPr>
            <a:stCxn id="5" idx="2"/>
            <a:endCxn id="17" idx="0"/>
          </p:cNvCxnSpPr>
          <p:nvPr/>
        </p:nvCxnSpPr>
        <p:spPr>
          <a:xfrm>
            <a:off x="1524000" y="4267200"/>
            <a:ext cx="114300" cy="152400"/>
          </a:xfrm>
          <a:prstGeom prst="line">
            <a:avLst/>
          </a:prstGeom>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7" name="TextBox 16"/>
          <p:cNvSpPr txBox="1"/>
          <p:nvPr/>
        </p:nvSpPr>
        <p:spPr>
          <a:xfrm>
            <a:off x="762000" y="4419600"/>
            <a:ext cx="1752600" cy="315689"/>
          </a:xfrm>
          <a:prstGeom prst="rect">
            <a:avLst/>
          </a:prstGeom>
          <a:solidFill>
            <a:srgbClr val="00B0F0"/>
          </a:solidFill>
          <a:ln>
            <a:solidFill>
              <a:srgbClr val="0070C0"/>
            </a:solidFill>
          </a:ln>
          <a:effectLst>
            <a:glow rad="38100">
              <a:schemeClr val="bg1">
                <a:alpha val="99000"/>
              </a:schemeClr>
            </a:glow>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Report Options</a:t>
            </a:r>
          </a:p>
        </p:txBody>
      </p:sp>
      <p:sp>
        <p:nvSpPr>
          <p:cNvPr id="5" name="Rectangle 4"/>
          <p:cNvSpPr/>
          <p:nvPr/>
        </p:nvSpPr>
        <p:spPr>
          <a:xfrm>
            <a:off x="533400" y="3810000"/>
            <a:ext cx="1981200" cy="457200"/>
          </a:xfrm>
          <a:prstGeom prst="rect">
            <a:avLst/>
          </a:prstGeom>
          <a:no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7E7A60FF-E1CD-4FBC-B24E-AAE1945614F2}" type="slidenum">
              <a:rPr lang="en-US" smtClean="0"/>
              <a:pPr/>
              <a:t>21</a:t>
            </a:fld>
            <a:endParaRPr lang="en-US" dirty="0"/>
          </a:p>
        </p:txBody>
      </p:sp>
    </p:spTree>
    <p:extLst>
      <p:ext uri="{BB962C8B-B14F-4D97-AF65-F5344CB8AC3E}">
        <p14:creationId xmlns:p14="http://schemas.microsoft.com/office/powerpoint/2010/main" val="128168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Lydia Design\4sight\Manual\Accu4Sight Manual Pictures\reports bsc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2971800"/>
            <a:ext cx="5498592" cy="33324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a:t>Image Options</a:t>
            </a:r>
          </a:p>
        </p:txBody>
      </p:sp>
      <p:sp>
        <p:nvSpPr>
          <p:cNvPr id="4" name="Content Placeholder 3"/>
          <p:cNvSpPr>
            <a:spLocks noGrp="1"/>
          </p:cNvSpPr>
          <p:nvPr>
            <p:ph idx="1"/>
          </p:nvPr>
        </p:nvSpPr>
        <p:spPr>
          <a:xfrm>
            <a:off x="1219200" y="1295401"/>
            <a:ext cx="8226056" cy="1600200"/>
          </a:xfrm>
        </p:spPr>
        <p:txBody>
          <a:bodyPr>
            <a:noAutofit/>
          </a:bodyPr>
          <a:lstStyle/>
          <a:p>
            <a:r>
              <a:rPr lang="en-US" sz="1600" dirty="0"/>
              <a:t>View Selected Icon - brings up a larger version of the selected snapshot.</a:t>
            </a:r>
          </a:p>
          <a:p>
            <a:r>
              <a:rPr lang="en-US" sz="1600" dirty="0"/>
              <a:t>Delete Selected Images – deletes selected snapshots.</a:t>
            </a:r>
          </a:p>
          <a:p>
            <a:r>
              <a:rPr lang="en-US" sz="1600" dirty="0"/>
              <a:t>Export Selected to DICOM – send the selected image to the DICOM location designated in Setup: General / DICOM Servers.</a:t>
            </a:r>
          </a:p>
          <a:p>
            <a:r>
              <a:rPr lang="en-US" sz="1600" dirty="0"/>
              <a:t>Done - will bring you back to the scan window.</a:t>
            </a:r>
          </a:p>
        </p:txBody>
      </p:sp>
      <p:cxnSp>
        <p:nvCxnSpPr>
          <p:cNvPr id="9" name="Straight Connector 8"/>
          <p:cNvCxnSpPr>
            <a:endCxn id="12" idx="0"/>
          </p:cNvCxnSpPr>
          <p:nvPr/>
        </p:nvCxnSpPr>
        <p:spPr>
          <a:xfrm>
            <a:off x="5105400" y="6248400"/>
            <a:ext cx="38100" cy="152400"/>
          </a:xfrm>
          <a:prstGeom prst="line">
            <a:avLst/>
          </a:prstGeom>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2" name="TextBox 11"/>
          <p:cNvSpPr txBox="1"/>
          <p:nvPr/>
        </p:nvSpPr>
        <p:spPr>
          <a:xfrm>
            <a:off x="4267200" y="6400800"/>
            <a:ext cx="1752600" cy="315689"/>
          </a:xfrm>
          <a:prstGeom prst="rect">
            <a:avLst/>
          </a:prstGeom>
          <a:solidFill>
            <a:srgbClr val="00B0F0"/>
          </a:solidFill>
          <a:ln>
            <a:solidFill>
              <a:srgbClr val="0070C0"/>
            </a:solidFill>
          </a:ln>
          <a:effectLst>
            <a:glow rad="38100">
              <a:schemeClr val="bg1">
                <a:alpha val="99000"/>
              </a:schemeClr>
            </a:glow>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Image Options</a:t>
            </a:r>
          </a:p>
        </p:txBody>
      </p:sp>
      <p:sp>
        <p:nvSpPr>
          <p:cNvPr id="13" name="Rectangle 12"/>
          <p:cNvSpPr/>
          <p:nvPr/>
        </p:nvSpPr>
        <p:spPr>
          <a:xfrm>
            <a:off x="4191000" y="5638800"/>
            <a:ext cx="2362200" cy="609600"/>
          </a:xfrm>
          <a:prstGeom prst="rect">
            <a:avLst/>
          </a:prstGeom>
          <a:no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a:stCxn id="18" idx="1"/>
          </p:cNvCxnSpPr>
          <p:nvPr/>
        </p:nvCxnSpPr>
        <p:spPr>
          <a:xfrm flipH="1" flipV="1">
            <a:off x="7010400" y="6019801"/>
            <a:ext cx="381000" cy="5444"/>
          </a:xfrm>
          <a:prstGeom prst="straightConnector1">
            <a:avLst/>
          </a:prstGeom>
          <a:ln>
            <a:solidFill>
              <a:srgbClr val="00B0F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8" name="TextBox 17"/>
          <p:cNvSpPr txBox="1"/>
          <p:nvPr/>
        </p:nvSpPr>
        <p:spPr>
          <a:xfrm>
            <a:off x="7391400" y="5867400"/>
            <a:ext cx="1295400" cy="315689"/>
          </a:xfrm>
          <a:prstGeom prst="rect">
            <a:avLst/>
          </a:prstGeom>
          <a:solidFill>
            <a:srgbClr val="00B0F0"/>
          </a:solidFill>
          <a:ln>
            <a:solidFill>
              <a:srgbClr val="0070C0"/>
            </a:solidFill>
          </a:ln>
          <a:effectLst>
            <a:glow rad="38100">
              <a:schemeClr val="bg1">
                <a:alpha val="99000"/>
              </a:schemeClr>
            </a:glow>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Done Icon</a:t>
            </a:r>
          </a:p>
        </p:txBody>
      </p:sp>
      <p:sp>
        <p:nvSpPr>
          <p:cNvPr id="3" name="Slide Number Placeholder 2"/>
          <p:cNvSpPr>
            <a:spLocks noGrp="1"/>
          </p:cNvSpPr>
          <p:nvPr>
            <p:ph type="sldNum" sz="quarter" idx="12"/>
          </p:nvPr>
        </p:nvSpPr>
        <p:spPr/>
        <p:txBody>
          <a:bodyPr/>
          <a:lstStyle/>
          <a:p>
            <a:fld id="{7E7A60FF-E1CD-4FBC-B24E-AAE1945614F2}" type="slidenum">
              <a:rPr lang="en-US" smtClean="0"/>
              <a:pPr/>
              <a:t>22</a:t>
            </a:fld>
            <a:endParaRPr lang="en-US" dirty="0"/>
          </a:p>
        </p:txBody>
      </p:sp>
    </p:spTree>
    <p:extLst>
      <p:ext uri="{BB962C8B-B14F-4D97-AF65-F5344CB8AC3E}">
        <p14:creationId xmlns:p14="http://schemas.microsoft.com/office/powerpoint/2010/main" val="349313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346960" y="6096000"/>
            <a:ext cx="7292340" cy="650240"/>
          </a:xfrm>
          <a:prstGeom prst="rect">
            <a:avLst/>
          </a:prstGeom>
        </p:spPr>
        <p:txBody>
          <a:bodyPr vert="horz" lIns="99276" tIns="49638" rIns="99276" bIns="49638" rtlCol="0" anchor="ctr">
            <a:normAutofit/>
          </a:bodyPr>
          <a:lstStyle>
            <a:lvl1pPr algn="l" defTabSz="992764" rtl="0" eaLnBrk="1" latinLnBrk="0" hangingPunct="1">
              <a:spcBef>
                <a:spcPct val="0"/>
              </a:spcBef>
              <a:buNone/>
              <a:defRPr sz="3000" b="1" kern="1200">
                <a:solidFill>
                  <a:srgbClr val="005288"/>
                </a:solidFill>
                <a:latin typeface="Verdana" pitchFamily="34" charset="0"/>
                <a:ea typeface="+mj-ea"/>
                <a:cs typeface="+mj-cs"/>
              </a:defRPr>
            </a:lvl1pPr>
          </a:lstStyle>
          <a:p>
            <a:r>
              <a:rPr lang="en-US" dirty="0" err="1"/>
              <a:t>Accutome</a:t>
            </a:r>
            <a:r>
              <a:rPr lang="en-US" dirty="0"/>
              <a:t> 4Sight: UBM</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31794"/>
          <a:stretch/>
        </p:blipFill>
        <p:spPr>
          <a:xfrm>
            <a:off x="1" y="6764713"/>
            <a:ext cx="10088880" cy="56896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7391400" cy="6050389"/>
          </a:xfrm>
          <a:prstGeom prst="rect">
            <a:avLst/>
          </a:prstGeom>
        </p:spPr>
      </p:pic>
    </p:spTree>
    <p:extLst>
      <p:ext uri="{BB962C8B-B14F-4D97-AF65-F5344CB8AC3E}">
        <p14:creationId xmlns:p14="http://schemas.microsoft.com/office/powerpoint/2010/main" val="1812480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457529" y="2015536"/>
            <a:ext cx="1414566" cy="7315200"/>
          </a:xfrm>
          <a:prstGeom prst="rect">
            <a:avLst/>
          </a:prstGeom>
        </p:spPr>
      </p:pic>
      <p:sp>
        <p:nvSpPr>
          <p:cNvPr id="2" name="Title 1"/>
          <p:cNvSpPr>
            <a:spLocks noGrp="1"/>
          </p:cNvSpPr>
          <p:nvPr>
            <p:ph type="title"/>
          </p:nvPr>
        </p:nvSpPr>
        <p:spPr/>
        <p:txBody>
          <a:bodyPr>
            <a:normAutofit fontScale="90000"/>
          </a:bodyPr>
          <a:lstStyle/>
          <a:p>
            <a:r>
              <a:rPr lang="en-US" dirty="0"/>
              <a:t>Probe Alignment</a:t>
            </a:r>
          </a:p>
        </p:txBody>
      </p:sp>
      <p:sp>
        <p:nvSpPr>
          <p:cNvPr id="7" name="Slide Number Placeholder 6"/>
          <p:cNvSpPr>
            <a:spLocks noGrp="1"/>
          </p:cNvSpPr>
          <p:nvPr>
            <p:ph type="sldNum" sz="quarter" idx="12"/>
          </p:nvPr>
        </p:nvSpPr>
        <p:spPr/>
        <p:txBody>
          <a:bodyPr/>
          <a:lstStyle/>
          <a:p>
            <a:fld id="{7E7A60FF-E1CD-4FBC-B24E-AAE1945614F2}" type="slidenum">
              <a:rPr lang="en-US" smtClean="0"/>
              <a:pPr/>
              <a:t>24</a:t>
            </a:fld>
            <a:endParaRPr lang="en-US" dirty="0"/>
          </a:p>
        </p:txBody>
      </p:sp>
      <p:pic>
        <p:nvPicPr>
          <p:cNvPr id="12" name="Picture 2" descr="S:\Lydia Design\4sight\Manual\Accu4Sight Manual Pictures\Probe alignment v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295400"/>
            <a:ext cx="7298412" cy="3146048"/>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a:off x="1981200" y="4648200"/>
            <a:ext cx="1143000" cy="838200"/>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15" name="TextBox 14"/>
          <p:cNvSpPr txBox="1"/>
          <p:nvPr/>
        </p:nvSpPr>
        <p:spPr>
          <a:xfrm>
            <a:off x="457200" y="4038600"/>
            <a:ext cx="2514600" cy="746576"/>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err="1">
                <a:solidFill>
                  <a:schemeClr val="tx1"/>
                </a:solidFill>
                <a:latin typeface="Verdana" panose="020B0604030504040204" pitchFamily="34" charset="0"/>
                <a:ea typeface="Verdana" panose="020B0604030504040204" pitchFamily="34" charset="0"/>
                <a:cs typeface="Verdana" panose="020B0604030504040204" pitchFamily="34" charset="0"/>
              </a:rPr>
              <a:t>Accutome</a:t>
            </a: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 logo indicates direction of probe oscillation</a:t>
            </a:r>
          </a:p>
        </p:txBody>
      </p:sp>
      <p:cxnSp>
        <p:nvCxnSpPr>
          <p:cNvPr id="16" name="Straight Arrow Connector 15"/>
          <p:cNvCxnSpPr/>
          <p:nvPr/>
        </p:nvCxnSpPr>
        <p:spPr>
          <a:xfrm>
            <a:off x="4538332" y="4724400"/>
            <a:ext cx="0" cy="838200"/>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17" name="TextBox 16"/>
          <p:cNvSpPr txBox="1"/>
          <p:nvPr/>
        </p:nvSpPr>
        <p:spPr>
          <a:xfrm>
            <a:off x="3581400" y="4495800"/>
            <a:ext cx="2133600" cy="315689"/>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Start/Stop Button</a:t>
            </a:r>
          </a:p>
        </p:txBody>
      </p:sp>
    </p:spTree>
    <p:extLst>
      <p:ext uri="{BB962C8B-B14F-4D97-AF65-F5344CB8AC3E}">
        <p14:creationId xmlns:p14="http://schemas.microsoft.com/office/powerpoint/2010/main" val="230017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UBM New Exam</a:t>
            </a:r>
          </a:p>
        </p:txBody>
      </p:sp>
      <p:sp>
        <p:nvSpPr>
          <p:cNvPr id="6" name="Content Placeholder 5"/>
          <p:cNvSpPr>
            <a:spLocks noGrp="1"/>
          </p:cNvSpPr>
          <p:nvPr>
            <p:ph idx="1"/>
          </p:nvPr>
        </p:nvSpPr>
        <p:spPr>
          <a:xfrm>
            <a:off x="491224" y="1371600"/>
            <a:ext cx="9064256" cy="994851"/>
          </a:xfrm>
        </p:spPr>
        <p:txBody>
          <a:bodyPr>
            <a:normAutofit fontScale="55000" lnSpcReduction="20000"/>
          </a:bodyPr>
          <a:lstStyle/>
          <a:p>
            <a:r>
              <a:rPr lang="en-US" sz="3200" dirty="0"/>
              <a:t>To begin a new exam click the </a:t>
            </a:r>
            <a:r>
              <a:rPr lang="en-US" b="1" dirty="0"/>
              <a:t>New Patient </a:t>
            </a:r>
            <a:r>
              <a:rPr lang="en-US" sz="3200" dirty="0"/>
              <a:t>button and fill in the appropriate fields for </a:t>
            </a:r>
            <a:r>
              <a:rPr lang="en-US" b="1" dirty="0"/>
              <a:t>patient information</a:t>
            </a:r>
            <a:r>
              <a:rPr lang="en-US" sz="3200" dirty="0"/>
              <a:t>.  When starting a UBM exam, make sure appropriate Sequence is selected. Once the appropriate fields have been filled, select the UBM icon to begin the UBM mode. </a:t>
            </a:r>
          </a:p>
          <a:p>
            <a:endParaRPr lang="en-US" dirty="0"/>
          </a:p>
        </p:txBody>
      </p:sp>
      <p:sp>
        <p:nvSpPr>
          <p:cNvPr id="7" name="Slide Number Placeholder 6"/>
          <p:cNvSpPr>
            <a:spLocks noGrp="1"/>
          </p:cNvSpPr>
          <p:nvPr>
            <p:ph type="sldNum" sz="quarter" idx="12"/>
          </p:nvPr>
        </p:nvSpPr>
        <p:spPr/>
        <p:txBody>
          <a:bodyPr/>
          <a:lstStyle/>
          <a:p>
            <a:fld id="{7E7A60FF-E1CD-4FBC-B24E-AAE1945614F2}" type="slidenum">
              <a:rPr lang="en-US" smtClean="0"/>
              <a:pPr/>
              <a:t>25</a:t>
            </a:fld>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8571" y="2438400"/>
            <a:ext cx="6874879" cy="4296799"/>
          </a:xfrm>
          <a:prstGeom prst="rect">
            <a:avLst/>
          </a:prstGeom>
        </p:spPr>
      </p:pic>
      <p:sp>
        <p:nvSpPr>
          <p:cNvPr id="15" name="Left Brace 14"/>
          <p:cNvSpPr/>
          <p:nvPr/>
        </p:nvSpPr>
        <p:spPr>
          <a:xfrm>
            <a:off x="1381125" y="2438400"/>
            <a:ext cx="762000" cy="1371600"/>
          </a:xfrm>
          <a:prstGeom prst="leftBrace">
            <a:avLst/>
          </a:prstGeom>
          <a:no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lIns="99276" tIns="49638" rIns="99276" bIns="49638" rtlCol="0" anchor="ctr"/>
          <a:lstStyle/>
          <a:p>
            <a:pPr algn="ctr"/>
            <a:endParaRPr lang="en-US"/>
          </a:p>
        </p:txBody>
      </p:sp>
      <p:sp>
        <p:nvSpPr>
          <p:cNvPr id="16" name="TextBox 15"/>
          <p:cNvSpPr txBox="1"/>
          <p:nvPr/>
        </p:nvSpPr>
        <p:spPr>
          <a:xfrm>
            <a:off x="152400" y="2762250"/>
            <a:ext cx="1447800" cy="531133"/>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Patient Information</a:t>
            </a:r>
          </a:p>
        </p:txBody>
      </p:sp>
      <p:cxnSp>
        <p:nvCxnSpPr>
          <p:cNvPr id="17" name="Straight Arrow Connector 16"/>
          <p:cNvCxnSpPr/>
          <p:nvPr/>
        </p:nvCxnSpPr>
        <p:spPr>
          <a:xfrm flipH="1">
            <a:off x="8324850" y="4429579"/>
            <a:ext cx="533400" cy="0"/>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18" name="Left Brace 17"/>
          <p:cNvSpPr/>
          <p:nvPr/>
        </p:nvSpPr>
        <p:spPr>
          <a:xfrm rot="10800000">
            <a:off x="7181850" y="4495800"/>
            <a:ext cx="762000" cy="1600200"/>
          </a:xfrm>
          <a:prstGeom prst="leftBrace">
            <a:avLst/>
          </a:prstGeom>
          <a:no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lIns="99276" tIns="49638" rIns="99276" bIns="49638" rtlCol="0" anchor="ctr"/>
          <a:lstStyle/>
          <a:p>
            <a:pPr algn="ctr"/>
            <a:endParaRPr lang="en-US"/>
          </a:p>
        </p:txBody>
      </p:sp>
      <p:cxnSp>
        <p:nvCxnSpPr>
          <p:cNvPr id="21" name="Straight Connector 20"/>
          <p:cNvCxnSpPr/>
          <p:nvPr/>
        </p:nvCxnSpPr>
        <p:spPr>
          <a:xfrm>
            <a:off x="7867650" y="5294375"/>
            <a:ext cx="914400" cy="0"/>
          </a:xfrm>
          <a:prstGeom prst="line">
            <a:avLst/>
          </a:prstGeom>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22" name="TextBox 21"/>
          <p:cNvSpPr txBox="1"/>
          <p:nvPr/>
        </p:nvSpPr>
        <p:spPr>
          <a:xfrm>
            <a:off x="8248650" y="5029200"/>
            <a:ext cx="1676400" cy="531133"/>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B-Scan/UBM Sequences</a:t>
            </a:r>
          </a:p>
        </p:txBody>
      </p:sp>
      <p:sp>
        <p:nvSpPr>
          <p:cNvPr id="23" name="TextBox 22"/>
          <p:cNvSpPr txBox="1"/>
          <p:nvPr/>
        </p:nvSpPr>
        <p:spPr>
          <a:xfrm>
            <a:off x="8629650" y="4193267"/>
            <a:ext cx="914400" cy="531133"/>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UBM Icon</a:t>
            </a:r>
          </a:p>
        </p:txBody>
      </p:sp>
      <p:cxnSp>
        <p:nvCxnSpPr>
          <p:cNvPr id="24" name="Straight Arrow Connector 23"/>
          <p:cNvCxnSpPr>
            <a:stCxn id="25" idx="3"/>
          </p:cNvCxnSpPr>
          <p:nvPr/>
        </p:nvCxnSpPr>
        <p:spPr>
          <a:xfrm flipV="1">
            <a:off x="1619250" y="4267202"/>
            <a:ext cx="381000" cy="36965"/>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25" name="TextBox 24"/>
          <p:cNvSpPr txBox="1"/>
          <p:nvPr/>
        </p:nvSpPr>
        <p:spPr>
          <a:xfrm>
            <a:off x="171450" y="4038600"/>
            <a:ext cx="1447800" cy="531133"/>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New Patient Button</a:t>
            </a:r>
          </a:p>
        </p:txBody>
      </p:sp>
    </p:spTree>
    <p:extLst>
      <p:ext uri="{BB962C8B-B14F-4D97-AF65-F5344CB8AC3E}">
        <p14:creationId xmlns:p14="http://schemas.microsoft.com/office/powerpoint/2010/main" val="2100625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9" y="1371600"/>
            <a:ext cx="7414573" cy="4631934"/>
          </a:xfrm>
          <a:prstGeom prst="rect">
            <a:avLst/>
          </a:prstGeom>
        </p:spPr>
      </p:pic>
      <p:sp>
        <p:nvSpPr>
          <p:cNvPr id="3" name="Title 2"/>
          <p:cNvSpPr>
            <a:spLocks noGrp="1"/>
          </p:cNvSpPr>
          <p:nvPr>
            <p:ph type="title"/>
          </p:nvPr>
        </p:nvSpPr>
        <p:spPr/>
        <p:txBody>
          <a:bodyPr>
            <a:normAutofit fontScale="90000"/>
          </a:bodyPr>
          <a:lstStyle/>
          <a:p>
            <a:r>
              <a:rPr lang="en-US" dirty="0"/>
              <a:t>Scan Screen</a:t>
            </a:r>
          </a:p>
        </p:txBody>
      </p:sp>
      <p:sp>
        <p:nvSpPr>
          <p:cNvPr id="10" name="Slide Number Placeholder 9"/>
          <p:cNvSpPr>
            <a:spLocks noGrp="1"/>
          </p:cNvSpPr>
          <p:nvPr>
            <p:ph type="sldNum" sz="quarter" idx="12"/>
          </p:nvPr>
        </p:nvSpPr>
        <p:spPr/>
        <p:txBody>
          <a:bodyPr/>
          <a:lstStyle/>
          <a:p>
            <a:fld id="{7E7A60FF-E1CD-4FBC-B24E-AAE1945614F2}" type="slidenum">
              <a:rPr lang="en-US" smtClean="0"/>
              <a:pPr/>
              <a:t>26</a:t>
            </a:fld>
            <a:endParaRPr lang="en-US" dirty="0"/>
          </a:p>
        </p:txBody>
      </p:sp>
      <p:sp>
        <p:nvSpPr>
          <p:cNvPr id="27" name="Rectangle 26"/>
          <p:cNvSpPr/>
          <p:nvPr/>
        </p:nvSpPr>
        <p:spPr>
          <a:xfrm>
            <a:off x="6324600" y="3581400"/>
            <a:ext cx="685800" cy="1371600"/>
          </a:xfrm>
          <a:prstGeom prst="rect">
            <a:avLst/>
          </a:prstGeom>
          <a:noFill/>
          <a:ln w="38100">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cxnSp>
        <p:nvCxnSpPr>
          <p:cNvPr id="28" name="Straight Connector 27"/>
          <p:cNvCxnSpPr/>
          <p:nvPr/>
        </p:nvCxnSpPr>
        <p:spPr>
          <a:xfrm flipV="1">
            <a:off x="6324600" y="3352800"/>
            <a:ext cx="1143000" cy="228600"/>
          </a:xfrm>
          <a:prstGeom prst="line">
            <a:avLst/>
          </a:prstGeom>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29" name="Straight Connector 28"/>
          <p:cNvCxnSpPr/>
          <p:nvPr/>
        </p:nvCxnSpPr>
        <p:spPr>
          <a:xfrm flipV="1">
            <a:off x="7010400" y="3352800"/>
            <a:ext cx="1447800" cy="228600"/>
          </a:xfrm>
          <a:prstGeom prst="line">
            <a:avLst/>
          </a:prstGeom>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30" name="Straight Connector 29"/>
          <p:cNvCxnSpPr/>
          <p:nvPr/>
        </p:nvCxnSpPr>
        <p:spPr>
          <a:xfrm>
            <a:off x="7010400" y="4953000"/>
            <a:ext cx="1447800" cy="457200"/>
          </a:xfrm>
          <a:prstGeom prst="line">
            <a:avLst/>
          </a:prstGeom>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31" name="Straight Connector 30"/>
          <p:cNvCxnSpPr/>
          <p:nvPr/>
        </p:nvCxnSpPr>
        <p:spPr>
          <a:xfrm>
            <a:off x="6324600" y="4953001"/>
            <a:ext cx="1143000" cy="457199"/>
          </a:xfrm>
          <a:prstGeom prst="line">
            <a:avLst/>
          </a:prstGeom>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pic>
        <p:nvPicPr>
          <p:cNvPr id="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3352800"/>
            <a:ext cx="1013773" cy="2051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ectangle 32"/>
          <p:cNvSpPr/>
          <p:nvPr/>
        </p:nvSpPr>
        <p:spPr>
          <a:xfrm>
            <a:off x="7467600" y="3346862"/>
            <a:ext cx="990600" cy="2063338"/>
          </a:xfrm>
          <a:prstGeom prst="rect">
            <a:avLst/>
          </a:prstGeom>
          <a:noFill/>
          <a:ln w="38100">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cxnSp>
        <p:nvCxnSpPr>
          <p:cNvPr id="34" name="Straight Arrow Connector 33"/>
          <p:cNvCxnSpPr/>
          <p:nvPr/>
        </p:nvCxnSpPr>
        <p:spPr>
          <a:xfrm flipH="1">
            <a:off x="7467600" y="1981200"/>
            <a:ext cx="533400" cy="0"/>
          </a:xfrm>
          <a:prstGeom prst="straightConnector1">
            <a:avLst/>
          </a:prstGeom>
          <a:ln>
            <a:solidFill>
              <a:srgbClr val="00B0F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35" name="TextBox 34"/>
          <p:cNvSpPr txBox="1"/>
          <p:nvPr/>
        </p:nvSpPr>
        <p:spPr>
          <a:xfrm>
            <a:off x="7848600" y="1752600"/>
            <a:ext cx="1219200" cy="531133"/>
          </a:xfrm>
          <a:prstGeom prst="rect">
            <a:avLst/>
          </a:prstGeom>
          <a:solidFill>
            <a:srgbClr val="00B0F0"/>
          </a:solidFill>
          <a:ln>
            <a:solidFill>
              <a:srgbClr val="0070C0"/>
            </a:solidFill>
          </a:ln>
          <a:effectLst>
            <a:glow rad="38100">
              <a:schemeClr val="bg1">
                <a:alpha val="99000"/>
              </a:schemeClr>
            </a:glow>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Select eye OD/OS</a:t>
            </a:r>
          </a:p>
        </p:txBody>
      </p:sp>
      <p:cxnSp>
        <p:nvCxnSpPr>
          <p:cNvPr id="36" name="Straight Arrow Connector 35"/>
          <p:cNvCxnSpPr/>
          <p:nvPr/>
        </p:nvCxnSpPr>
        <p:spPr>
          <a:xfrm flipH="1">
            <a:off x="8229600" y="3276600"/>
            <a:ext cx="533400" cy="228600"/>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37" name="TextBox 36"/>
          <p:cNvSpPr txBox="1"/>
          <p:nvPr/>
        </p:nvSpPr>
        <p:spPr>
          <a:xfrm>
            <a:off x="8610600" y="3124200"/>
            <a:ext cx="762000" cy="315689"/>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Zoom</a:t>
            </a:r>
          </a:p>
        </p:txBody>
      </p:sp>
      <p:cxnSp>
        <p:nvCxnSpPr>
          <p:cNvPr id="38" name="Straight Arrow Connector 37"/>
          <p:cNvCxnSpPr>
            <a:stCxn id="39" idx="1"/>
          </p:cNvCxnSpPr>
          <p:nvPr/>
        </p:nvCxnSpPr>
        <p:spPr>
          <a:xfrm flipH="1">
            <a:off x="8229600" y="3849234"/>
            <a:ext cx="381000" cy="113166"/>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39" name="TextBox 38"/>
          <p:cNvSpPr txBox="1"/>
          <p:nvPr/>
        </p:nvSpPr>
        <p:spPr>
          <a:xfrm>
            <a:off x="8610600" y="3583667"/>
            <a:ext cx="762000" cy="531133"/>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Zoom Reset</a:t>
            </a:r>
          </a:p>
        </p:txBody>
      </p:sp>
      <p:sp>
        <p:nvSpPr>
          <p:cNvPr id="40" name="TextBox 39"/>
          <p:cNvSpPr txBox="1"/>
          <p:nvPr/>
        </p:nvSpPr>
        <p:spPr>
          <a:xfrm>
            <a:off x="8610600" y="4191000"/>
            <a:ext cx="1143000" cy="315689"/>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A-Vector</a:t>
            </a:r>
          </a:p>
        </p:txBody>
      </p:sp>
      <p:cxnSp>
        <p:nvCxnSpPr>
          <p:cNvPr id="41" name="Straight Arrow Connector 40"/>
          <p:cNvCxnSpPr/>
          <p:nvPr/>
        </p:nvCxnSpPr>
        <p:spPr>
          <a:xfrm flipH="1">
            <a:off x="8229600" y="4343400"/>
            <a:ext cx="381000" cy="0"/>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43" name="TextBox 42"/>
          <p:cNvSpPr txBox="1"/>
          <p:nvPr/>
        </p:nvSpPr>
        <p:spPr>
          <a:xfrm>
            <a:off x="8610600" y="4648200"/>
            <a:ext cx="1219200" cy="315689"/>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Comment</a:t>
            </a:r>
          </a:p>
        </p:txBody>
      </p:sp>
      <p:cxnSp>
        <p:nvCxnSpPr>
          <p:cNvPr id="45" name="Straight Arrow Connector 44"/>
          <p:cNvCxnSpPr/>
          <p:nvPr/>
        </p:nvCxnSpPr>
        <p:spPr>
          <a:xfrm flipH="1">
            <a:off x="8229600" y="4800600"/>
            <a:ext cx="381000" cy="0"/>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46" name="Left Brace 45"/>
          <p:cNvSpPr/>
          <p:nvPr/>
        </p:nvSpPr>
        <p:spPr>
          <a:xfrm rot="16200000">
            <a:off x="1714500" y="4459967"/>
            <a:ext cx="533400" cy="3200400"/>
          </a:xfrm>
          <a:prstGeom prst="leftBrace">
            <a:avLst/>
          </a:prstGeom>
          <a:no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lIns="99276" tIns="49638" rIns="99276" bIns="49638" rtlCol="0" anchor="ctr"/>
          <a:lstStyle/>
          <a:p>
            <a:pPr algn="ctr"/>
            <a:endParaRPr lang="en-US"/>
          </a:p>
        </p:txBody>
      </p:sp>
      <p:sp>
        <p:nvSpPr>
          <p:cNvPr id="48" name="TextBox 47"/>
          <p:cNvSpPr txBox="1"/>
          <p:nvPr/>
        </p:nvSpPr>
        <p:spPr>
          <a:xfrm>
            <a:off x="336699" y="6250667"/>
            <a:ext cx="3276600" cy="531133"/>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Cine Buffer shows a progress bar when probe is running</a:t>
            </a:r>
          </a:p>
        </p:txBody>
      </p:sp>
      <p:sp>
        <p:nvSpPr>
          <p:cNvPr id="51" name="Left Brace 50"/>
          <p:cNvSpPr/>
          <p:nvPr/>
        </p:nvSpPr>
        <p:spPr>
          <a:xfrm>
            <a:off x="4986668" y="4332766"/>
            <a:ext cx="457200" cy="1001233"/>
          </a:xfrm>
          <a:prstGeom prst="leftBrace">
            <a:avLst/>
          </a:prstGeom>
          <a:no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lIns="99276" tIns="49638" rIns="99276" bIns="49638" rtlCol="0" anchor="ctr"/>
          <a:lstStyle/>
          <a:p>
            <a:pPr algn="ctr"/>
            <a:endParaRPr lang="en-US"/>
          </a:p>
        </p:txBody>
      </p:sp>
      <p:sp>
        <p:nvSpPr>
          <p:cNvPr id="52" name="TextBox 51"/>
          <p:cNvSpPr txBox="1"/>
          <p:nvPr/>
        </p:nvSpPr>
        <p:spPr>
          <a:xfrm>
            <a:off x="2438400" y="4572000"/>
            <a:ext cx="2667000" cy="746576"/>
          </a:xfrm>
          <a:prstGeom prst="rect">
            <a:avLst/>
          </a:prstGeom>
          <a:solidFill>
            <a:srgbClr val="00B0F0"/>
          </a:solidFill>
          <a:ln>
            <a:solidFill>
              <a:srgbClr val="0070C0"/>
            </a:solidFill>
          </a:ln>
          <a:effectLst>
            <a:glow rad="38100">
              <a:schemeClr val="bg1">
                <a:alpha val="99000"/>
              </a:schemeClr>
            </a:glow>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Take multiple video loops of different positions</a:t>
            </a:r>
          </a:p>
        </p:txBody>
      </p:sp>
      <p:cxnSp>
        <p:nvCxnSpPr>
          <p:cNvPr id="53" name="Straight Arrow Connector 52"/>
          <p:cNvCxnSpPr/>
          <p:nvPr/>
        </p:nvCxnSpPr>
        <p:spPr>
          <a:xfrm>
            <a:off x="5029200" y="2667000"/>
            <a:ext cx="457200" cy="0"/>
          </a:xfrm>
          <a:prstGeom prst="straightConnector1">
            <a:avLst/>
          </a:prstGeom>
          <a:ln>
            <a:solidFill>
              <a:srgbClr val="00B0F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54" name="TextBox 53"/>
          <p:cNvSpPr txBox="1"/>
          <p:nvPr/>
        </p:nvSpPr>
        <p:spPr>
          <a:xfrm>
            <a:off x="1905000" y="2383466"/>
            <a:ext cx="3200400" cy="531133"/>
          </a:xfrm>
          <a:prstGeom prst="rect">
            <a:avLst/>
          </a:prstGeom>
          <a:solidFill>
            <a:srgbClr val="00B0F0"/>
          </a:solidFill>
          <a:ln>
            <a:solidFill>
              <a:srgbClr val="0070C0"/>
            </a:solidFill>
          </a:ln>
          <a:effectLst>
            <a:glow rad="38100">
              <a:schemeClr val="bg1">
                <a:alpha val="99000"/>
              </a:schemeClr>
            </a:glow>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Orientation dial used to label probe position (optional).</a:t>
            </a:r>
          </a:p>
        </p:txBody>
      </p:sp>
      <p:cxnSp>
        <p:nvCxnSpPr>
          <p:cNvPr id="55" name="Straight Arrow Connector 54"/>
          <p:cNvCxnSpPr/>
          <p:nvPr/>
        </p:nvCxnSpPr>
        <p:spPr>
          <a:xfrm>
            <a:off x="4953000" y="3788734"/>
            <a:ext cx="609600" cy="97466"/>
          </a:xfrm>
          <a:prstGeom prst="straightConnector1">
            <a:avLst/>
          </a:prstGeom>
          <a:ln>
            <a:solidFill>
              <a:srgbClr val="00B0F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56" name="TextBox 55"/>
          <p:cNvSpPr txBox="1"/>
          <p:nvPr/>
        </p:nvSpPr>
        <p:spPr>
          <a:xfrm>
            <a:off x="1828800" y="3570511"/>
            <a:ext cx="3200400" cy="315689"/>
          </a:xfrm>
          <a:prstGeom prst="rect">
            <a:avLst/>
          </a:prstGeom>
          <a:solidFill>
            <a:srgbClr val="00B0F0"/>
          </a:solidFill>
          <a:ln>
            <a:solidFill>
              <a:srgbClr val="0070C0"/>
            </a:solidFill>
          </a:ln>
          <a:effectLst>
            <a:glow rad="38100">
              <a:schemeClr val="bg1">
                <a:alpha val="99000"/>
              </a:schemeClr>
            </a:glow>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Adjust gain while scanning</a:t>
            </a:r>
          </a:p>
        </p:txBody>
      </p:sp>
      <p:sp>
        <p:nvSpPr>
          <p:cNvPr id="57" name="TextBox 56"/>
          <p:cNvSpPr txBox="1"/>
          <p:nvPr/>
        </p:nvSpPr>
        <p:spPr>
          <a:xfrm>
            <a:off x="8633773" y="5105400"/>
            <a:ext cx="1219200" cy="746576"/>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UBM Focal Guide</a:t>
            </a:r>
          </a:p>
        </p:txBody>
      </p:sp>
      <p:cxnSp>
        <p:nvCxnSpPr>
          <p:cNvPr id="58" name="Straight Arrow Connector 57"/>
          <p:cNvCxnSpPr/>
          <p:nvPr/>
        </p:nvCxnSpPr>
        <p:spPr>
          <a:xfrm flipH="1">
            <a:off x="8252773" y="5257800"/>
            <a:ext cx="381000" cy="0"/>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887353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295400"/>
            <a:ext cx="7162799" cy="4472698"/>
          </a:xfrm>
          <a:prstGeom prst="rect">
            <a:avLst/>
          </a:prstGeom>
        </p:spPr>
      </p:pic>
      <p:sp>
        <p:nvSpPr>
          <p:cNvPr id="4" name="Title 3"/>
          <p:cNvSpPr>
            <a:spLocks noGrp="1"/>
          </p:cNvSpPr>
          <p:nvPr>
            <p:ph type="title"/>
          </p:nvPr>
        </p:nvSpPr>
        <p:spPr/>
        <p:txBody>
          <a:bodyPr>
            <a:normAutofit fontScale="90000"/>
          </a:bodyPr>
          <a:lstStyle/>
          <a:p>
            <a:r>
              <a:rPr lang="en-US" dirty="0"/>
              <a:t>Scan Screen</a:t>
            </a:r>
          </a:p>
        </p:txBody>
      </p:sp>
      <p:sp>
        <p:nvSpPr>
          <p:cNvPr id="7" name="Slide Number Placeholder 6"/>
          <p:cNvSpPr>
            <a:spLocks noGrp="1"/>
          </p:cNvSpPr>
          <p:nvPr>
            <p:ph type="sldNum" sz="quarter" idx="12"/>
          </p:nvPr>
        </p:nvSpPr>
        <p:spPr/>
        <p:txBody>
          <a:bodyPr/>
          <a:lstStyle/>
          <a:p>
            <a:fld id="{7E7A60FF-E1CD-4FBC-B24E-AAE1945614F2}" type="slidenum">
              <a:rPr lang="en-US" smtClean="0"/>
              <a:pPr/>
              <a:t>27</a:t>
            </a:fld>
            <a:endParaRPr lang="en-US" dirty="0"/>
          </a:p>
        </p:txBody>
      </p:sp>
      <p:sp>
        <p:nvSpPr>
          <p:cNvPr id="24" name="Rectangle 23"/>
          <p:cNvSpPr/>
          <p:nvPr/>
        </p:nvSpPr>
        <p:spPr>
          <a:xfrm>
            <a:off x="5029200" y="5105400"/>
            <a:ext cx="2286000" cy="304800"/>
          </a:xfrm>
          <a:prstGeom prst="rect">
            <a:avLst/>
          </a:prstGeom>
          <a:noFill/>
          <a:ln w="38100">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cxnSp>
        <p:nvCxnSpPr>
          <p:cNvPr id="27" name="Straight Connector 26"/>
          <p:cNvCxnSpPr/>
          <p:nvPr/>
        </p:nvCxnSpPr>
        <p:spPr>
          <a:xfrm>
            <a:off x="5029200" y="5105400"/>
            <a:ext cx="228600" cy="533400"/>
          </a:xfrm>
          <a:prstGeom prst="line">
            <a:avLst/>
          </a:prstGeom>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a:off x="7315200" y="5105400"/>
            <a:ext cx="2209800" cy="533400"/>
          </a:xfrm>
          <a:prstGeom prst="line">
            <a:avLst/>
          </a:prstGeom>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29" name="Straight Connector 28"/>
          <p:cNvCxnSpPr/>
          <p:nvPr/>
        </p:nvCxnSpPr>
        <p:spPr>
          <a:xfrm>
            <a:off x="7315200" y="5410200"/>
            <a:ext cx="2209800" cy="685800"/>
          </a:xfrm>
          <a:prstGeom prst="line">
            <a:avLst/>
          </a:prstGeom>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30" name="Straight Connector 29"/>
          <p:cNvCxnSpPr/>
          <p:nvPr/>
        </p:nvCxnSpPr>
        <p:spPr>
          <a:xfrm>
            <a:off x="5029200" y="5410200"/>
            <a:ext cx="228600" cy="685800"/>
          </a:xfrm>
          <a:prstGeom prst="line">
            <a:avLst/>
          </a:prstGeom>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pic>
        <p:nvPicPr>
          <p:cNvPr id="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5588000"/>
            <a:ext cx="4253865" cy="5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Rectangle 34"/>
          <p:cNvSpPr/>
          <p:nvPr/>
        </p:nvSpPr>
        <p:spPr>
          <a:xfrm>
            <a:off x="5257800" y="5628167"/>
            <a:ext cx="4267200" cy="457200"/>
          </a:xfrm>
          <a:prstGeom prst="rect">
            <a:avLst/>
          </a:prstGeom>
          <a:noFill/>
          <a:ln w="38100">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cxnSp>
        <p:nvCxnSpPr>
          <p:cNvPr id="36" name="Straight Arrow Connector 35"/>
          <p:cNvCxnSpPr/>
          <p:nvPr/>
        </p:nvCxnSpPr>
        <p:spPr>
          <a:xfrm flipV="1">
            <a:off x="5410200" y="6019800"/>
            <a:ext cx="76200" cy="381000"/>
          </a:xfrm>
          <a:prstGeom prst="straightConnector1">
            <a:avLst/>
          </a:prstGeom>
          <a:ln>
            <a:solidFill>
              <a:srgbClr val="00B0F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39" name="Left Brace 38"/>
          <p:cNvSpPr/>
          <p:nvPr/>
        </p:nvSpPr>
        <p:spPr>
          <a:xfrm rot="10800000">
            <a:off x="7162800" y="3276598"/>
            <a:ext cx="457200" cy="1447801"/>
          </a:xfrm>
          <a:prstGeom prst="leftBrace">
            <a:avLst/>
          </a:prstGeom>
          <a:no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lIns="99276" tIns="49638" rIns="99276" bIns="49638" rtlCol="0" anchor="ctr"/>
          <a:lstStyle/>
          <a:p>
            <a:pPr algn="ctr"/>
            <a:endParaRPr lang="en-US"/>
          </a:p>
        </p:txBody>
      </p:sp>
      <p:sp>
        <p:nvSpPr>
          <p:cNvPr id="41" name="TextBox 40"/>
          <p:cNvSpPr txBox="1"/>
          <p:nvPr/>
        </p:nvSpPr>
        <p:spPr>
          <a:xfrm>
            <a:off x="7620000" y="3429000"/>
            <a:ext cx="1981200" cy="1177463"/>
          </a:xfrm>
          <a:prstGeom prst="rect">
            <a:avLst/>
          </a:prstGeom>
          <a:solidFill>
            <a:srgbClr val="00B0F0"/>
          </a:solidFill>
          <a:ln>
            <a:solidFill>
              <a:srgbClr val="0070C0"/>
            </a:solidFill>
          </a:ln>
          <a:effectLst>
            <a:glow rad="38100">
              <a:schemeClr val="bg1">
                <a:alpha val="99000"/>
              </a:schemeClr>
            </a:glow>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Measure Tab:</a:t>
            </a:r>
          </a:p>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6 lines, 2 area, and 2 angle calipers with 2 arrows</a:t>
            </a:r>
          </a:p>
        </p:txBody>
      </p:sp>
      <p:sp>
        <p:nvSpPr>
          <p:cNvPr id="42" name="Left Brace 41"/>
          <p:cNvSpPr/>
          <p:nvPr/>
        </p:nvSpPr>
        <p:spPr>
          <a:xfrm rot="16200000">
            <a:off x="3983668" y="5029199"/>
            <a:ext cx="457200" cy="1524001"/>
          </a:xfrm>
          <a:prstGeom prst="leftBrace">
            <a:avLst/>
          </a:prstGeom>
          <a:no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lIns="99276" tIns="49638" rIns="99276" bIns="49638" rtlCol="0" anchor="ctr"/>
          <a:lstStyle/>
          <a:p>
            <a:pPr algn="ctr"/>
            <a:endParaRPr lang="en-US"/>
          </a:p>
        </p:txBody>
      </p:sp>
      <p:sp>
        <p:nvSpPr>
          <p:cNvPr id="43" name="TextBox 42"/>
          <p:cNvSpPr txBox="1"/>
          <p:nvPr/>
        </p:nvSpPr>
        <p:spPr>
          <a:xfrm>
            <a:off x="948068" y="5911701"/>
            <a:ext cx="3352800" cy="531133"/>
          </a:xfrm>
          <a:prstGeom prst="rect">
            <a:avLst/>
          </a:prstGeom>
          <a:solidFill>
            <a:srgbClr val="00B0F0"/>
          </a:solidFill>
          <a:ln>
            <a:solidFill>
              <a:srgbClr val="0070C0"/>
            </a:solidFill>
          </a:ln>
          <a:effectLst>
            <a:glow rad="38100">
              <a:schemeClr val="bg1">
                <a:alpha val="99000"/>
              </a:schemeClr>
            </a:glow>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Play, Pause, and review the selected view frame by frame.</a:t>
            </a:r>
          </a:p>
        </p:txBody>
      </p:sp>
      <p:sp>
        <p:nvSpPr>
          <p:cNvPr id="44" name="TextBox 43"/>
          <p:cNvSpPr txBox="1"/>
          <p:nvPr/>
        </p:nvSpPr>
        <p:spPr>
          <a:xfrm>
            <a:off x="4419600" y="6313711"/>
            <a:ext cx="1143000" cy="315689"/>
          </a:xfrm>
          <a:prstGeom prst="rect">
            <a:avLst/>
          </a:prstGeom>
          <a:solidFill>
            <a:srgbClr val="00B0F0"/>
          </a:solidFill>
          <a:ln>
            <a:solidFill>
              <a:srgbClr val="0070C0"/>
            </a:solidFill>
          </a:ln>
          <a:effectLst>
            <a:glow rad="38100">
              <a:schemeClr val="bg1">
                <a:alpha val="99000"/>
              </a:schemeClr>
            </a:glow>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Snapshot</a:t>
            </a:r>
          </a:p>
        </p:txBody>
      </p:sp>
      <p:cxnSp>
        <p:nvCxnSpPr>
          <p:cNvPr id="45" name="Straight Arrow Connector 44"/>
          <p:cNvCxnSpPr>
            <a:stCxn id="47" idx="0"/>
          </p:cNvCxnSpPr>
          <p:nvPr/>
        </p:nvCxnSpPr>
        <p:spPr>
          <a:xfrm flipV="1">
            <a:off x="6096000" y="6019800"/>
            <a:ext cx="228600" cy="304800"/>
          </a:xfrm>
          <a:prstGeom prst="straightConnector1">
            <a:avLst/>
          </a:prstGeom>
          <a:ln>
            <a:solidFill>
              <a:srgbClr val="00B0F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47" name="TextBox 46"/>
          <p:cNvSpPr txBox="1"/>
          <p:nvPr/>
        </p:nvSpPr>
        <p:spPr>
          <a:xfrm>
            <a:off x="5638800" y="6324600"/>
            <a:ext cx="914400" cy="315689"/>
          </a:xfrm>
          <a:prstGeom prst="rect">
            <a:avLst/>
          </a:prstGeom>
          <a:solidFill>
            <a:srgbClr val="00B0F0"/>
          </a:solidFill>
          <a:ln>
            <a:solidFill>
              <a:srgbClr val="0070C0"/>
            </a:solidFill>
          </a:ln>
          <a:effectLst>
            <a:glow rad="38100">
              <a:schemeClr val="bg1">
                <a:alpha val="99000"/>
              </a:schemeClr>
            </a:glow>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Report</a:t>
            </a:r>
          </a:p>
        </p:txBody>
      </p:sp>
      <p:cxnSp>
        <p:nvCxnSpPr>
          <p:cNvPr id="48" name="Straight Arrow Connector 47"/>
          <p:cNvCxnSpPr/>
          <p:nvPr/>
        </p:nvCxnSpPr>
        <p:spPr>
          <a:xfrm flipV="1">
            <a:off x="7010400" y="6019800"/>
            <a:ext cx="0" cy="304800"/>
          </a:xfrm>
          <a:prstGeom prst="straightConnector1">
            <a:avLst/>
          </a:prstGeom>
          <a:ln>
            <a:solidFill>
              <a:srgbClr val="00B0F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49" name="TextBox 48"/>
          <p:cNvSpPr txBox="1"/>
          <p:nvPr/>
        </p:nvSpPr>
        <p:spPr>
          <a:xfrm>
            <a:off x="6629400" y="6324600"/>
            <a:ext cx="762000" cy="315689"/>
          </a:xfrm>
          <a:prstGeom prst="rect">
            <a:avLst/>
          </a:prstGeom>
          <a:solidFill>
            <a:srgbClr val="00B0F0"/>
          </a:solidFill>
          <a:ln>
            <a:solidFill>
              <a:srgbClr val="0070C0"/>
            </a:solidFill>
          </a:ln>
          <a:effectLst>
            <a:glow rad="38100">
              <a:schemeClr val="bg1">
                <a:alpha val="99000"/>
              </a:schemeClr>
            </a:glow>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Print</a:t>
            </a:r>
          </a:p>
        </p:txBody>
      </p:sp>
      <p:cxnSp>
        <p:nvCxnSpPr>
          <p:cNvPr id="50" name="Straight Arrow Connector 49"/>
          <p:cNvCxnSpPr>
            <a:stCxn id="51" idx="0"/>
          </p:cNvCxnSpPr>
          <p:nvPr/>
        </p:nvCxnSpPr>
        <p:spPr>
          <a:xfrm flipH="1" flipV="1">
            <a:off x="7772400" y="6019800"/>
            <a:ext cx="38100" cy="304800"/>
          </a:xfrm>
          <a:prstGeom prst="straightConnector1">
            <a:avLst/>
          </a:prstGeom>
          <a:ln>
            <a:solidFill>
              <a:srgbClr val="00B0F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51" name="TextBox 50"/>
          <p:cNvSpPr txBox="1"/>
          <p:nvPr/>
        </p:nvSpPr>
        <p:spPr>
          <a:xfrm>
            <a:off x="7467600" y="6324600"/>
            <a:ext cx="685800" cy="315689"/>
          </a:xfrm>
          <a:prstGeom prst="rect">
            <a:avLst/>
          </a:prstGeom>
          <a:solidFill>
            <a:srgbClr val="00B0F0"/>
          </a:solidFill>
          <a:ln>
            <a:solidFill>
              <a:srgbClr val="0070C0"/>
            </a:solidFill>
          </a:ln>
          <a:effectLst>
            <a:glow rad="38100">
              <a:schemeClr val="bg1">
                <a:alpha val="99000"/>
              </a:schemeClr>
            </a:glow>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Save</a:t>
            </a:r>
          </a:p>
        </p:txBody>
      </p:sp>
      <p:cxnSp>
        <p:nvCxnSpPr>
          <p:cNvPr id="52" name="Straight Arrow Connector 51"/>
          <p:cNvCxnSpPr>
            <a:stCxn id="53" idx="0"/>
          </p:cNvCxnSpPr>
          <p:nvPr/>
        </p:nvCxnSpPr>
        <p:spPr>
          <a:xfrm flipH="1" flipV="1">
            <a:off x="8458200" y="6019800"/>
            <a:ext cx="76200" cy="304800"/>
          </a:xfrm>
          <a:prstGeom prst="straightConnector1">
            <a:avLst/>
          </a:prstGeom>
          <a:ln>
            <a:solidFill>
              <a:srgbClr val="00B0F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53" name="TextBox 52"/>
          <p:cNvSpPr txBox="1"/>
          <p:nvPr/>
        </p:nvSpPr>
        <p:spPr>
          <a:xfrm>
            <a:off x="8229600" y="6324600"/>
            <a:ext cx="609600" cy="315689"/>
          </a:xfrm>
          <a:prstGeom prst="rect">
            <a:avLst/>
          </a:prstGeom>
          <a:solidFill>
            <a:srgbClr val="00B0F0"/>
          </a:solidFill>
          <a:ln>
            <a:solidFill>
              <a:srgbClr val="0070C0"/>
            </a:solidFill>
          </a:ln>
          <a:effectLst>
            <a:glow rad="38100">
              <a:schemeClr val="bg1">
                <a:alpha val="99000"/>
              </a:schemeClr>
            </a:glow>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Edit</a:t>
            </a:r>
          </a:p>
        </p:txBody>
      </p:sp>
      <p:cxnSp>
        <p:nvCxnSpPr>
          <p:cNvPr id="54" name="Straight Arrow Connector 53"/>
          <p:cNvCxnSpPr/>
          <p:nvPr/>
        </p:nvCxnSpPr>
        <p:spPr>
          <a:xfrm flipH="1" flipV="1">
            <a:off x="9296400" y="6019800"/>
            <a:ext cx="76200" cy="304800"/>
          </a:xfrm>
          <a:prstGeom prst="straightConnector1">
            <a:avLst/>
          </a:prstGeom>
          <a:ln>
            <a:solidFill>
              <a:srgbClr val="00B0F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55" name="TextBox 54"/>
          <p:cNvSpPr txBox="1"/>
          <p:nvPr/>
        </p:nvSpPr>
        <p:spPr>
          <a:xfrm>
            <a:off x="8915400" y="6324600"/>
            <a:ext cx="1066800" cy="315689"/>
          </a:xfrm>
          <a:prstGeom prst="rect">
            <a:avLst/>
          </a:prstGeom>
          <a:solidFill>
            <a:srgbClr val="00B0F0"/>
          </a:solidFill>
          <a:ln>
            <a:solidFill>
              <a:srgbClr val="0070C0"/>
            </a:solidFill>
          </a:ln>
          <a:effectLst>
            <a:glow rad="38100">
              <a:schemeClr val="bg1">
                <a:alpha val="99000"/>
              </a:schemeClr>
            </a:glow>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Settings</a:t>
            </a:r>
          </a:p>
        </p:txBody>
      </p:sp>
    </p:spTree>
    <p:extLst>
      <p:ext uri="{BB962C8B-B14F-4D97-AF65-F5344CB8AC3E}">
        <p14:creationId xmlns:p14="http://schemas.microsoft.com/office/powerpoint/2010/main" val="342123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2232902"/>
            <a:ext cx="7162799" cy="4472698"/>
          </a:xfrm>
          <a:prstGeom prst="rect">
            <a:avLst/>
          </a:prstGeom>
        </p:spPr>
      </p:pic>
      <p:sp>
        <p:nvSpPr>
          <p:cNvPr id="4" name="Title 3"/>
          <p:cNvSpPr>
            <a:spLocks noGrp="1"/>
          </p:cNvSpPr>
          <p:nvPr>
            <p:ph type="title"/>
          </p:nvPr>
        </p:nvSpPr>
        <p:spPr/>
        <p:txBody>
          <a:bodyPr>
            <a:normAutofit fontScale="90000"/>
          </a:bodyPr>
          <a:lstStyle/>
          <a:p>
            <a:r>
              <a:rPr lang="en-US" dirty="0"/>
              <a:t>Reporting</a:t>
            </a:r>
          </a:p>
        </p:txBody>
      </p:sp>
      <p:sp>
        <p:nvSpPr>
          <p:cNvPr id="5" name="Content Placeholder 4"/>
          <p:cNvSpPr>
            <a:spLocks noGrp="1"/>
          </p:cNvSpPr>
          <p:nvPr>
            <p:ph idx="1"/>
          </p:nvPr>
        </p:nvSpPr>
        <p:spPr>
          <a:xfrm>
            <a:off x="491224" y="1295400"/>
            <a:ext cx="9064256" cy="862995"/>
          </a:xfrm>
        </p:spPr>
        <p:txBody>
          <a:bodyPr>
            <a:normAutofit fontScale="62500" lnSpcReduction="20000"/>
          </a:bodyPr>
          <a:lstStyle/>
          <a:p>
            <a:r>
              <a:rPr lang="en-US" dirty="0"/>
              <a:t>Once all snapshots are taken, select the </a:t>
            </a:r>
            <a:r>
              <a:rPr lang="en-US" b="1" dirty="0"/>
              <a:t>Report</a:t>
            </a:r>
            <a:r>
              <a:rPr lang="en-US" dirty="0"/>
              <a:t> icon. Selecting this button brings up a screen showing small versions of all of the snapshots which are stored for the patient selected.</a:t>
            </a:r>
          </a:p>
          <a:p>
            <a:endParaRPr lang="en-US" dirty="0"/>
          </a:p>
        </p:txBody>
      </p:sp>
      <p:sp>
        <p:nvSpPr>
          <p:cNvPr id="7" name="Slide Number Placeholder 6"/>
          <p:cNvSpPr>
            <a:spLocks noGrp="1"/>
          </p:cNvSpPr>
          <p:nvPr>
            <p:ph type="sldNum" sz="quarter" idx="12"/>
          </p:nvPr>
        </p:nvSpPr>
        <p:spPr/>
        <p:txBody>
          <a:bodyPr/>
          <a:lstStyle/>
          <a:p>
            <a:fld id="{7E7A60FF-E1CD-4FBC-B24E-AAE1945614F2}" type="slidenum">
              <a:rPr lang="en-US" smtClean="0"/>
              <a:pPr/>
              <a:t>28</a:t>
            </a:fld>
            <a:endParaRPr lang="en-US" dirty="0"/>
          </a:p>
        </p:txBody>
      </p:sp>
      <p:cxnSp>
        <p:nvCxnSpPr>
          <p:cNvPr id="13" name="Straight Arrow Connector 12"/>
          <p:cNvCxnSpPr>
            <a:stCxn id="14" idx="3"/>
          </p:cNvCxnSpPr>
          <p:nvPr/>
        </p:nvCxnSpPr>
        <p:spPr>
          <a:xfrm>
            <a:off x="6108580" y="5949045"/>
            <a:ext cx="838200" cy="223155"/>
          </a:xfrm>
          <a:prstGeom prst="straightConnector1">
            <a:avLst/>
          </a:prstGeom>
          <a:ln>
            <a:solidFill>
              <a:srgbClr val="00B0F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4" name="TextBox 13"/>
          <p:cNvSpPr txBox="1"/>
          <p:nvPr/>
        </p:nvSpPr>
        <p:spPr>
          <a:xfrm>
            <a:off x="4584580" y="5791200"/>
            <a:ext cx="1524000" cy="315689"/>
          </a:xfrm>
          <a:prstGeom prst="rect">
            <a:avLst/>
          </a:prstGeom>
          <a:solidFill>
            <a:srgbClr val="00B0F0"/>
          </a:solidFill>
          <a:ln>
            <a:solidFill>
              <a:srgbClr val="0070C0"/>
            </a:solidFill>
          </a:ln>
          <a:effectLst>
            <a:glow rad="38100">
              <a:schemeClr val="bg1">
                <a:alpha val="99000"/>
              </a:schemeClr>
            </a:glow>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Report Icon</a:t>
            </a:r>
          </a:p>
        </p:txBody>
      </p:sp>
    </p:spTree>
    <p:extLst>
      <p:ext uri="{BB962C8B-B14F-4D97-AF65-F5344CB8AC3E}">
        <p14:creationId xmlns:p14="http://schemas.microsoft.com/office/powerpoint/2010/main" val="6624825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a:stCxn id="20" idx="2"/>
            <a:endCxn id="19" idx="0"/>
          </p:cNvCxnSpPr>
          <p:nvPr/>
        </p:nvCxnSpPr>
        <p:spPr>
          <a:xfrm>
            <a:off x="1524000" y="4267200"/>
            <a:ext cx="114300" cy="152400"/>
          </a:xfrm>
          <a:prstGeom prst="line">
            <a:avLst/>
          </a:prstGeom>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pic>
        <p:nvPicPr>
          <p:cNvPr id="21" name="Picture 2" descr="C:\Users\sbreen\Desktop\UBM Report function scree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24000"/>
            <a:ext cx="4410067" cy="274595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normAutofit fontScale="90000"/>
          </a:bodyPr>
          <a:lstStyle/>
          <a:p>
            <a:r>
              <a:rPr lang="en-US" dirty="0"/>
              <a:t>Reporting</a:t>
            </a:r>
          </a:p>
        </p:txBody>
      </p:sp>
      <p:sp>
        <p:nvSpPr>
          <p:cNvPr id="5" name="Slide Number Placeholder 4"/>
          <p:cNvSpPr>
            <a:spLocks noGrp="1"/>
          </p:cNvSpPr>
          <p:nvPr>
            <p:ph type="sldNum" sz="quarter" idx="12"/>
          </p:nvPr>
        </p:nvSpPr>
        <p:spPr/>
        <p:txBody>
          <a:bodyPr/>
          <a:lstStyle/>
          <a:p>
            <a:fld id="{7E7A60FF-E1CD-4FBC-B24E-AAE1945614F2}" type="slidenum">
              <a:rPr lang="en-US" smtClean="0"/>
              <a:pPr/>
              <a:t>29</a:t>
            </a:fld>
            <a:endParaRPr lang="en-US" dirty="0"/>
          </a:p>
        </p:txBody>
      </p:sp>
      <p:sp>
        <p:nvSpPr>
          <p:cNvPr id="15" name="Content Placeholder 3"/>
          <p:cNvSpPr txBox="1">
            <a:spLocks/>
          </p:cNvSpPr>
          <p:nvPr/>
        </p:nvSpPr>
        <p:spPr>
          <a:xfrm>
            <a:off x="533400" y="4953000"/>
            <a:ext cx="4257667" cy="2209800"/>
          </a:xfrm>
          <a:prstGeom prst="rect">
            <a:avLst/>
          </a:prstGeom>
        </p:spPr>
        <p:txBody>
          <a:bodyPr>
            <a:noAutofit/>
          </a:bodyPr>
          <a:lstStyle>
            <a:lvl1pPr marL="306792" indent="-306792" algn="l" defTabSz="992764" rtl="0" eaLnBrk="1" latinLnBrk="0" hangingPunct="1">
              <a:spcBef>
                <a:spcPct val="20000"/>
              </a:spcBef>
              <a:buFont typeface="Arial" pitchFamily="34" charset="0"/>
              <a:buChar char="•"/>
              <a:defRPr sz="3000" kern="1200">
                <a:solidFill>
                  <a:srgbClr val="005288"/>
                </a:solidFill>
                <a:latin typeface="Verdana" pitchFamily="34" charset="0"/>
                <a:ea typeface="+mn-ea"/>
                <a:cs typeface="+mn-cs"/>
              </a:defRPr>
            </a:lvl1pPr>
            <a:lvl2pPr marL="806621" indent="-310239" algn="l" defTabSz="992764" rtl="0" eaLnBrk="1" latinLnBrk="0" hangingPunct="1">
              <a:spcBef>
                <a:spcPct val="20000"/>
              </a:spcBef>
              <a:buFont typeface="Arial" pitchFamily="34" charset="0"/>
              <a:buChar char="–"/>
              <a:defRPr sz="2600" kern="1200">
                <a:solidFill>
                  <a:srgbClr val="0180B3"/>
                </a:solidFill>
                <a:latin typeface="Verdana" pitchFamily="34" charset="0"/>
                <a:ea typeface="+mn-ea"/>
                <a:cs typeface="+mn-cs"/>
              </a:defRPr>
            </a:lvl2pPr>
            <a:lvl3pPr marL="1240955" indent="-248191" algn="l" defTabSz="992764" rtl="0" eaLnBrk="1" latinLnBrk="0" hangingPunct="1">
              <a:spcBef>
                <a:spcPct val="20000"/>
              </a:spcBef>
              <a:buFont typeface="Arial" pitchFamily="34" charset="0"/>
              <a:buChar char="•"/>
              <a:defRPr sz="2200" kern="1200">
                <a:solidFill>
                  <a:schemeClr val="tx1">
                    <a:lumMod val="65000"/>
                    <a:lumOff val="35000"/>
                  </a:schemeClr>
                </a:solidFill>
                <a:latin typeface="Verdana" pitchFamily="34" charset="0"/>
                <a:ea typeface="+mn-ea"/>
                <a:cs typeface="+mn-cs"/>
              </a:defRPr>
            </a:lvl3pPr>
            <a:lvl4pPr marL="1737337" indent="-248191" algn="l" defTabSz="992764" rtl="0" eaLnBrk="1" latinLnBrk="0" hangingPunct="1">
              <a:spcBef>
                <a:spcPct val="20000"/>
              </a:spcBef>
              <a:buFont typeface="Arial" pitchFamily="34" charset="0"/>
              <a:buChar char="–"/>
              <a:defRPr sz="2000" kern="1200">
                <a:solidFill>
                  <a:srgbClr val="005288"/>
                </a:solidFill>
                <a:latin typeface="Verdana" pitchFamily="34" charset="0"/>
                <a:ea typeface="+mn-ea"/>
                <a:cs typeface="+mn-cs"/>
              </a:defRPr>
            </a:lvl4pPr>
            <a:lvl5pPr marL="2233719" indent="-248191" algn="l" defTabSz="992764" rtl="0" eaLnBrk="1" latinLnBrk="0" hangingPunct="1">
              <a:spcBef>
                <a:spcPct val="20000"/>
              </a:spcBef>
              <a:buFont typeface="Arial" pitchFamily="34" charset="0"/>
              <a:buChar char="»"/>
              <a:defRPr sz="2000" kern="1200">
                <a:solidFill>
                  <a:srgbClr val="0180B3"/>
                </a:solidFill>
                <a:latin typeface="Verdana" pitchFamily="34" charset="0"/>
                <a:ea typeface="+mn-ea"/>
                <a:cs typeface="+mn-cs"/>
              </a:defRPr>
            </a:lvl5pPr>
            <a:lvl6pPr marL="2730101" indent="-248191" algn="l" defTabSz="99276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26483" indent="-248191" algn="l" defTabSz="99276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22865" indent="-248191" algn="l" defTabSz="99276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19247" indent="-248191" algn="l" defTabSz="992764"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r>
              <a:rPr lang="en-US" sz="1600"/>
              <a:t>Your snapshots will appear at the top of the screen.</a:t>
            </a:r>
          </a:p>
          <a:p>
            <a:r>
              <a:rPr lang="en-US" sz="1600"/>
              <a:t>Hold down the “Ctrl or Shift key” on your keyboard and click on the snapshots you wish to include in your report. Once selected, click “Preview”.</a:t>
            </a:r>
          </a:p>
          <a:p>
            <a:endParaRPr lang="en-US" dirty="0"/>
          </a:p>
        </p:txBody>
      </p:sp>
      <p:sp>
        <p:nvSpPr>
          <p:cNvPr id="17" name="Content Placeholder 3"/>
          <p:cNvSpPr txBox="1">
            <a:spLocks/>
          </p:cNvSpPr>
          <p:nvPr/>
        </p:nvSpPr>
        <p:spPr>
          <a:xfrm>
            <a:off x="5181599" y="1295400"/>
            <a:ext cx="4419601" cy="5410200"/>
          </a:xfrm>
          <a:custGeom>
            <a:avLst/>
            <a:gdLst>
              <a:gd name="connsiteX0" fmla="*/ 0 w 4257667"/>
              <a:gd name="connsiteY0" fmla="*/ 0 h 2757732"/>
              <a:gd name="connsiteX1" fmla="*/ 4257667 w 4257667"/>
              <a:gd name="connsiteY1" fmla="*/ 0 h 2757732"/>
              <a:gd name="connsiteX2" fmla="*/ 4257667 w 4257667"/>
              <a:gd name="connsiteY2" fmla="*/ 2757732 h 2757732"/>
              <a:gd name="connsiteX3" fmla="*/ 0 w 4257667"/>
              <a:gd name="connsiteY3" fmla="*/ 2757732 h 2757732"/>
              <a:gd name="connsiteX4" fmla="*/ 0 w 4257667"/>
              <a:gd name="connsiteY4" fmla="*/ 0 h 2757732"/>
              <a:gd name="connsiteX0" fmla="*/ 0 w 4257667"/>
              <a:gd name="connsiteY0" fmla="*/ 0 h 2767183"/>
              <a:gd name="connsiteX1" fmla="*/ 4257667 w 4257667"/>
              <a:gd name="connsiteY1" fmla="*/ 0 h 2767183"/>
              <a:gd name="connsiteX2" fmla="*/ 4257667 w 4257667"/>
              <a:gd name="connsiteY2" fmla="*/ 2757732 h 2767183"/>
              <a:gd name="connsiteX3" fmla="*/ 0 w 4257667"/>
              <a:gd name="connsiteY3" fmla="*/ 2757732 h 2767183"/>
              <a:gd name="connsiteX4" fmla="*/ 0 w 4257667"/>
              <a:gd name="connsiteY4" fmla="*/ 0 h 2767183"/>
              <a:gd name="connsiteX0" fmla="*/ 0 w 4257667"/>
              <a:gd name="connsiteY0" fmla="*/ 0 h 2757732"/>
              <a:gd name="connsiteX1" fmla="*/ 4257667 w 4257667"/>
              <a:gd name="connsiteY1" fmla="*/ 0 h 2757732"/>
              <a:gd name="connsiteX2" fmla="*/ 4257667 w 4257667"/>
              <a:gd name="connsiteY2" fmla="*/ 2311164 h 2757732"/>
              <a:gd name="connsiteX3" fmla="*/ 0 w 4257667"/>
              <a:gd name="connsiteY3" fmla="*/ 2757732 h 2757732"/>
              <a:gd name="connsiteX4" fmla="*/ 0 w 4257667"/>
              <a:gd name="connsiteY4" fmla="*/ 0 h 2757732"/>
              <a:gd name="connsiteX0" fmla="*/ 0 w 4257667"/>
              <a:gd name="connsiteY0" fmla="*/ 0 h 2904467"/>
              <a:gd name="connsiteX1" fmla="*/ 4257667 w 4257667"/>
              <a:gd name="connsiteY1" fmla="*/ 0 h 2904467"/>
              <a:gd name="connsiteX2" fmla="*/ 4257667 w 4257667"/>
              <a:gd name="connsiteY2" fmla="*/ 2311164 h 2904467"/>
              <a:gd name="connsiteX3" fmla="*/ 2013098 w 4257667"/>
              <a:gd name="connsiteY3" fmla="*/ 2425995 h 2904467"/>
              <a:gd name="connsiteX4" fmla="*/ 0 w 4257667"/>
              <a:gd name="connsiteY4" fmla="*/ 2757732 h 2904467"/>
              <a:gd name="connsiteX5" fmla="*/ 0 w 4257667"/>
              <a:gd name="connsiteY5" fmla="*/ 0 h 2904467"/>
              <a:gd name="connsiteX0" fmla="*/ 0 w 4257667"/>
              <a:gd name="connsiteY0" fmla="*/ 0 h 2904467"/>
              <a:gd name="connsiteX1" fmla="*/ 4257667 w 4257667"/>
              <a:gd name="connsiteY1" fmla="*/ 0 h 2904467"/>
              <a:gd name="connsiteX2" fmla="*/ 4257667 w 4257667"/>
              <a:gd name="connsiteY2" fmla="*/ 2311164 h 2904467"/>
              <a:gd name="connsiteX3" fmla="*/ 2013098 w 4257667"/>
              <a:gd name="connsiteY3" fmla="*/ 2425995 h 2904467"/>
              <a:gd name="connsiteX4" fmla="*/ 0 w 4257667"/>
              <a:gd name="connsiteY4" fmla="*/ 2757732 h 2904467"/>
              <a:gd name="connsiteX5" fmla="*/ 0 w 4257667"/>
              <a:gd name="connsiteY5" fmla="*/ 0 h 2904467"/>
              <a:gd name="connsiteX0" fmla="*/ 0 w 4257748"/>
              <a:gd name="connsiteY0" fmla="*/ 0 h 2904467"/>
              <a:gd name="connsiteX1" fmla="*/ 4257667 w 4257748"/>
              <a:gd name="connsiteY1" fmla="*/ 0 h 2904467"/>
              <a:gd name="connsiteX2" fmla="*/ 4257667 w 4257748"/>
              <a:gd name="connsiteY2" fmla="*/ 2311164 h 2904467"/>
              <a:gd name="connsiteX3" fmla="*/ 2013098 w 4257748"/>
              <a:gd name="connsiteY3" fmla="*/ 2425995 h 2904467"/>
              <a:gd name="connsiteX4" fmla="*/ 0 w 4257748"/>
              <a:gd name="connsiteY4" fmla="*/ 2757732 h 2904467"/>
              <a:gd name="connsiteX5" fmla="*/ 0 w 4257748"/>
              <a:gd name="connsiteY5" fmla="*/ 0 h 2904467"/>
              <a:gd name="connsiteX0" fmla="*/ 0 w 4257748"/>
              <a:gd name="connsiteY0" fmla="*/ 0 h 5287194"/>
              <a:gd name="connsiteX1" fmla="*/ 4257667 w 4257748"/>
              <a:gd name="connsiteY1" fmla="*/ 0 h 5287194"/>
              <a:gd name="connsiteX2" fmla="*/ 4257667 w 4257748"/>
              <a:gd name="connsiteY2" fmla="*/ 2311164 h 5287194"/>
              <a:gd name="connsiteX3" fmla="*/ 2013098 w 4257748"/>
              <a:gd name="connsiteY3" fmla="*/ 2425995 h 5287194"/>
              <a:gd name="connsiteX4" fmla="*/ 1917404 w 4257748"/>
              <a:gd name="connsiteY4" fmla="*/ 5286153 h 5287194"/>
              <a:gd name="connsiteX5" fmla="*/ 0 w 4257748"/>
              <a:gd name="connsiteY5" fmla="*/ 2757732 h 5287194"/>
              <a:gd name="connsiteX6" fmla="*/ 0 w 4257748"/>
              <a:gd name="connsiteY6" fmla="*/ 0 h 5287194"/>
              <a:gd name="connsiteX0" fmla="*/ 0 w 4257748"/>
              <a:gd name="connsiteY0" fmla="*/ 0 h 5287194"/>
              <a:gd name="connsiteX1" fmla="*/ 4257667 w 4257748"/>
              <a:gd name="connsiteY1" fmla="*/ 0 h 5287194"/>
              <a:gd name="connsiteX2" fmla="*/ 4257667 w 4257748"/>
              <a:gd name="connsiteY2" fmla="*/ 2311164 h 5287194"/>
              <a:gd name="connsiteX3" fmla="*/ 2013098 w 4257748"/>
              <a:gd name="connsiteY3" fmla="*/ 2425995 h 5287194"/>
              <a:gd name="connsiteX4" fmla="*/ 1917404 w 4257748"/>
              <a:gd name="connsiteY4" fmla="*/ 5286153 h 5287194"/>
              <a:gd name="connsiteX5" fmla="*/ 0 w 4257748"/>
              <a:gd name="connsiteY5" fmla="*/ 2757732 h 5287194"/>
              <a:gd name="connsiteX6" fmla="*/ 0 w 4257748"/>
              <a:gd name="connsiteY6" fmla="*/ 0 h 5287194"/>
              <a:gd name="connsiteX0" fmla="*/ 0 w 4257748"/>
              <a:gd name="connsiteY0" fmla="*/ 0 h 5488147"/>
              <a:gd name="connsiteX1" fmla="*/ 4257667 w 4257748"/>
              <a:gd name="connsiteY1" fmla="*/ 0 h 5488147"/>
              <a:gd name="connsiteX2" fmla="*/ 4257667 w 4257748"/>
              <a:gd name="connsiteY2" fmla="*/ 2311164 h 5488147"/>
              <a:gd name="connsiteX3" fmla="*/ 2013098 w 4257748"/>
              <a:gd name="connsiteY3" fmla="*/ 2425995 h 5488147"/>
              <a:gd name="connsiteX4" fmla="*/ 1917404 w 4257748"/>
              <a:gd name="connsiteY4" fmla="*/ 5286153 h 5488147"/>
              <a:gd name="connsiteX5" fmla="*/ 31897 w 4257748"/>
              <a:gd name="connsiteY5" fmla="*/ 5288281 h 5488147"/>
              <a:gd name="connsiteX6" fmla="*/ 0 w 4257748"/>
              <a:gd name="connsiteY6" fmla="*/ 0 h 548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7748" h="5488147">
                <a:moveTo>
                  <a:pt x="0" y="0"/>
                </a:moveTo>
                <a:lnTo>
                  <a:pt x="4257667" y="0"/>
                </a:lnTo>
                <a:lnTo>
                  <a:pt x="4257667" y="2311164"/>
                </a:lnTo>
                <a:cubicBezTo>
                  <a:pt x="4273432" y="2299055"/>
                  <a:pt x="2010328" y="2415363"/>
                  <a:pt x="2013098" y="2425995"/>
                </a:cubicBezTo>
                <a:cubicBezTo>
                  <a:pt x="1553943" y="2462855"/>
                  <a:pt x="1902045" y="5262762"/>
                  <a:pt x="1917404" y="5286153"/>
                </a:cubicBezTo>
                <a:cubicBezTo>
                  <a:pt x="1581888" y="5341442"/>
                  <a:pt x="282353" y="5710334"/>
                  <a:pt x="31897" y="5288281"/>
                </a:cubicBezTo>
                <a:lnTo>
                  <a:pt x="0" y="0"/>
                </a:lnTo>
                <a:close/>
              </a:path>
            </a:pathLst>
          </a:custGeom>
        </p:spPr>
        <p:txBody>
          <a:bodyPr vert="horz" lIns="99276" tIns="49638" rIns="99276" bIns="49638" rtlCol="0">
            <a:noAutofit/>
          </a:bodyPr>
          <a:lstStyle>
            <a:lvl1pPr marL="306792" indent="-306792" algn="l" defTabSz="992764" rtl="0" eaLnBrk="1" latinLnBrk="0" hangingPunct="1">
              <a:spcBef>
                <a:spcPct val="20000"/>
              </a:spcBef>
              <a:buFont typeface="Arial" pitchFamily="34" charset="0"/>
              <a:buChar char="•"/>
              <a:defRPr sz="2200" kern="1200">
                <a:solidFill>
                  <a:srgbClr val="005288"/>
                </a:solidFill>
                <a:latin typeface="Verdana" pitchFamily="34" charset="0"/>
                <a:ea typeface="+mn-ea"/>
                <a:cs typeface="+mn-cs"/>
              </a:defRPr>
            </a:lvl1pPr>
            <a:lvl2pPr marL="806621" indent="-310239" algn="l" defTabSz="992764" rtl="0" eaLnBrk="1" latinLnBrk="0" hangingPunct="1">
              <a:spcBef>
                <a:spcPct val="20000"/>
              </a:spcBef>
              <a:buFont typeface="Arial" pitchFamily="34" charset="0"/>
              <a:buChar char="–"/>
              <a:defRPr sz="2000" kern="1200">
                <a:solidFill>
                  <a:srgbClr val="0180B3"/>
                </a:solidFill>
                <a:latin typeface="Verdana" pitchFamily="34" charset="0"/>
                <a:ea typeface="+mn-ea"/>
                <a:cs typeface="+mn-cs"/>
              </a:defRPr>
            </a:lvl2pPr>
            <a:lvl3pPr marL="1240955" indent="-248191" algn="l" defTabSz="992764" rtl="0" eaLnBrk="1" latinLnBrk="0" hangingPunct="1">
              <a:spcBef>
                <a:spcPct val="20000"/>
              </a:spcBef>
              <a:buFont typeface="Arial" pitchFamily="34" charset="0"/>
              <a:buChar char="•"/>
              <a:defRPr sz="1700" kern="1200">
                <a:solidFill>
                  <a:schemeClr val="tx1">
                    <a:lumMod val="65000"/>
                    <a:lumOff val="35000"/>
                  </a:schemeClr>
                </a:solidFill>
                <a:latin typeface="Verdana" pitchFamily="34" charset="0"/>
                <a:ea typeface="+mn-ea"/>
                <a:cs typeface="+mn-cs"/>
              </a:defRPr>
            </a:lvl3pPr>
            <a:lvl4pPr marL="1737337" indent="-248191" algn="l" defTabSz="992764" rtl="0" eaLnBrk="1" latinLnBrk="0" hangingPunct="1">
              <a:spcBef>
                <a:spcPct val="20000"/>
              </a:spcBef>
              <a:buFont typeface="Arial" pitchFamily="34" charset="0"/>
              <a:buChar char="–"/>
              <a:defRPr sz="1500" kern="1200">
                <a:solidFill>
                  <a:srgbClr val="005288"/>
                </a:solidFill>
                <a:latin typeface="Verdana" pitchFamily="34" charset="0"/>
                <a:ea typeface="+mn-ea"/>
                <a:cs typeface="+mn-cs"/>
              </a:defRPr>
            </a:lvl4pPr>
            <a:lvl5pPr marL="2233719" indent="-248191" algn="l" defTabSz="992764" rtl="0" eaLnBrk="1" latinLnBrk="0" hangingPunct="1">
              <a:spcBef>
                <a:spcPct val="20000"/>
              </a:spcBef>
              <a:buFont typeface="Arial" pitchFamily="34" charset="0"/>
              <a:buChar char="»"/>
              <a:defRPr sz="1500" kern="1200">
                <a:solidFill>
                  <a:srgbClr val="0180B3"/>
                </a:solidFill>
                <a:latin typeface="Verdana" pitchFamily="34" charset="0"/>
                <a:ea typeface="+mn-ea"/>
                <a:cs typeface="+mn-cs"/>
              </a:defRPr>
            </a:lvl5pPr>
            <a:lvl6pPr marL="2730101" indent="-248191" algn="l" defTabSz="9927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226483" indent="-248191" algn="l" defTabSz="9927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722865" indent="-248191" algn="l" defTabSz="9927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4219247" indent="-248191" algn="l" defTabSz="99276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dirty="0"/>
              <a:t>Report Options:</a:t>
            </a:r>
          </a:p>
          <a:p>
            <a:r>
              <a:rPr lang="en-US" sz="1600" dirty="0"/>
              <a:t>Preview - brings up the report page as it will look with selected snapshots.</a:t>
            </a:r>
          </a:p>
          <a:p>
            <a:r>
              <a:rPr lang="en-US" sz="1600" dirty="0"/>
              <a:t>Save - saves the report in the folder designated in Setup: General.</a:t>
            </a:r>
          </a:p>
          <a:p>
            <a:r>
              <a:rPr lang="en-US" sz="1600" dirty="0"/>
              <a:t>Review - brings up a list of all of the reports saved for the selected</a:t>
            </a:r>
            <a:br>
              <a:rPr lang="en-US" sz="1600" dirty="0"/>
            </a:br>
            <a:r>
              <a:rPr lang="en-US" sz="1600" dirty="0"/>
              <a:t>patient.</a:t>
            </a:r>
          </a:p>
          <a:p>
            <a:r>
              <a:rPr lang="en-US" sz="1600" dirty="0"/>
              <a:t>Print – prints the </a:t>
            </a:r>
            <a:br>
              <a:rPr lang="en-US" sz="1600" dirty="0"/>
            </a:br>
            <a:r>
              <a:rPr lang="en-US" sz="1600" dirty="0"/>
              <a:t>selected scan.</a:t>
            </a:r>
          </a:p>
          <a:p>
            <a:r>
              <a:rPr lang="en-US" sz="1600" dirty="0"/>
              <a:t>Export to DICOM</a:t>
            </a:r>
            <a:br>
              <a:rPr lang="en-US" sz="1600" dirty="0"/>
            </a:br>
            <a:r>
              <a:rPr lang="en-US" sz="1600" dirty="0"/>
              <a:t>- the selected </a:t>
            </a:r>
            <a:br>
              <a:rPr lang="en-US" sz="1600" dirty="0"/>
            </a:br>
            <a:r>
              <a:rPr lang="en-US" sz="1600" dirty="0"/>
              <a:t>report exports to </a:t>
            </a:r>
            <a:br>
              <a:rPr lang="en-US" sz="1600" dirty="0"/>
            </a:br>
            <a:r>
              <a:rPr lang="en-US" sz="1600" dirty="0"/>
              <a:t>the DICOM location</a:t>
            </a:r>
            <a:br>
              <a:rPr lang="en-US" sz="1600" dirty="0"/>
            </a:br>
            <a:r>
              <a:rPr lang="en-US" sz="1600" dirty="0"/>
              <a:t>designated in </a:t>
            </a:r>
            <a:br>
              <a:rPr lang="en-US" sz="1600" dirty="0"/>
            </a:br>
            <a:r>
              <a:rPr lang="en-US" sz="1600" dirty="0"/>
              <a:t>Setup: General/ </a:t>
            </a:r>
            <a:br>
              <a:rPr lang="en-US" sz="1600" dirty="0"/>
            </a:br>
            <a:r>
              <a:rPr lang="en-US" sz="1600" dirty="0"/>
              <a:t>DICOM Servers</a:t>
            </a:r>
          </a:p>
          <a:p>
            <a:endParaRPr lang="en-US" dirty="0"/>
          </a:p>
        </p:txBody>
      </p:sp>
      <p:sp>
        <p:nvSpPr>
          <p:cNvPr id="19" name="TextBox 18"/>
          <p:cNvSpPr txBox="1"/>
          <p:nvPr/>
        </p:nvSpPr>
        <p:spPr>
          <a:xfrm>
            <a:off x="762000" y="4419600"/>
            <a:ext cx="1752600" cy="315689"/>
          </a:xfrm>
          <a:prstGeom prst="rect">
            <a:avLst/>
          </a:prstGeom>
          <a:solidFill>
            <a:srgbClr val="00B0F0"/>
          </a:solidFill>
          <a:ln>
            <a:solidFill>
              <a:srgbClr val="0070C0"/>
            </a:solidFill>
          </a:ln>
          <a:effectLst>
            <a:glow rad="38100">
              <a:schemeClr val="bg1">
                <a:alpha val="99000"/>
              </a:schemeClr>
            </a:glow>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Report Options</a:t>
            </a:r>
          </a:p>
        </p:txBody>
      </p:sp>
      <p:sp>
        <p:nvSpPr>
          <p:cNvPr id="20" name="Rectangle 19"/>
          <p:cNvSpPr/>
          <p:nvPr/>
        </p:nvSpPr>
        <p:spPr>
          <a:xfrm>
            <a:off x="533400" y="3810000"/>
            <a:ext cx="1981200" cy="457200"/>
          </a:xfrm>
          <a:prstGeom prst="rect">
            <a:avLst/>
          </a:prstGeom>
          <a:no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22" name="Picture 3" descr="S:\Lydia Design\4sight\Brochure\UBM Repor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3604559"/>
            <a:ext cx="2295534" cy="2948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639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8305800" cy="6798890"/>
          </a:xfrm>
          <a:prstGeom prst="rect">
            <a:avLst/>
          </a:prstGeom>
        </p:spPr>
      </p:pic>
      <p:sp>
        <p:nvSpPr>
          <p:cNvPr id="2" name="Title 1"/>
          <p:cNvSpPr>
            <a:spLocks noGrp="1"/>
          </p:cNvSpPr>
          <p:nvPr>
            <p:ph type="ctrTitle" idx="4294967295"/>
          </p:nvPr>
        </p:nvSpPr>
        <p:spPr>
          <a:xfrm>
            <a:off x="2346960" y="6096000"/>
            <a:ext cx="7292340" cy="650240"/>
          </a:xfrm>
        </p:spPr>
        <p:txBody>
          <a:bodyPr>
            <a:normAutofit/>
          </a:bodyPr>
          <a:lstStyle/>
          <a:p>
            <a:r>
              <a:rPr lang="en-US" dirty="0" err="1"/>
              <a:t>Accutome</a:t>
            </a:r>
            <a:r>
              <a:rPr lang="en-US" dirty="0"/>
              <a:t> 4Sight: A-Scan</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1794"/>
          <a:stretch/>
        </p:blipFill>
        <p:spPr>
          <a:xfrm>
            <a:off x="1" y="6764713"/>
            <a:ext cx="10088880" cy="568960"/>
          </a:xfrm>
          <a:prstGeom prst="rect">
            <a:avLst/>
          </a:prstGeom>
        </p:spPr>
      </p:pic>
      <p:sp>
        <p:nvSpPr>
          <p:cNvPr id="4" name="Slide Number Placeholder 3"/>
          <p:cNvSpPr>
            <a:spLocks noGrp="1"/>
          </p:cNvSpPr>
          <p:nvPr>
            <p:ph type="sldNum" sz="quarter" idx="12"/>
          </p:nvPr>
        </p:nvSpPr>
        <p:spPr>
          <a:xfrm>
            <a:off x="7025640" y="6780107"/>
            <a:ext cx="2346960" cy="389467"/>
          </a:xfrm>
        </p:spPr>
        <p:txBody>
          <a:bodyPr/>
          <a:lstStyle/>
          <a:p>
            <a:fld id="{7E7A60FF-E1CD-4FBC-B24E-AAE1945614F2}" type="slidenum">
              <a:rPr lang="en-US" smtClean="0"/>
              <a:pPr/>
              <a:t>3</a:t>
            </a:fld>
            <a:endParaRPr lang="en-US" dirty="0"/>
          </a:p>
        </p:txBody>
      </p:sp>
    </p:spTree>
    <p:extLst>
      <p:ext uri="{BB962C8B-B14F-4D97-AF65-F5344CB8AC3E}">
        <p14:creationId xmlns:p14="http://schemas.microsoft.com/office/powerpoint/2010/main" val="29091651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Users\sbreen\Desktop\UBM Report function scree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2185" y="2895601"/>
            <a:ext cx="5474415" cy="340867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normAutofit fontScale="90000"/>
          </a:bodyPr>
          <a:lstStyle/>
          <a:p>
            <a:r>
              <a:rPr lang="en-US" dirty="0"/>
              <a:t>Image Options</a:t>
            </a:r>
          </a:p>
        </p:txBody>
      </p:sp>
      <p:sp>
        <p:nvSpPr>
          <p:cNvPr id="6" name="Slide Number Placeholder 5"/>
          <p:cNvSpPr>
            <a:spLocks noGrp="1"/>
          </p:cNvSpPr>
          <p:nvPr>
            <p:ph type="sldNum" sz="quarter" idx="12"/>
          </p:nvPr>
        </p:nvSpPr>
        <p:spPr/>
        <p:txBody>
          <a:bodyPr/>
          <a:lstStyle/>
          <a:p>
            <a:fld id="{7E7A60FF-E1CD-4FBC-B24E-AAE1945614F2}" type="slidenum">
              <a:rPr lang="en-US" smtClean="0"/>
              <a:pPr/>
              <a:t>30</a:t>
            </a:fld>
            <a:endParaRPr lang="en-US" dirty="0"/>
          </a:p>
        </p:txBody>
      </p:sp>
      <p:sp>
        <p:nvSpPr>
          <p:cNvPr id="13" name="Content Placeholder 3"/>
          <p:cNvSpPr>
            <a:spLocks noGrp="1"/>
          </p:cNvSpPr>
          <p:nvPr>
            <p:ph idx="1"/>
          </p:nvPr>
        </p:nvSpPr>
        <p:spPr>
          <a:xfrm>
            <a:off x="1219200" y="1295401"/>
            <a:ext cx="8226056" cy="1600200"/>
          </a:xfrm>
        </p:spPr>
        <p:txBody>
          <a:bodyPr>
            <a:noAutofit/>
          </a:bodyPr>
          <a:lstStyle/>
          <a:p>
            <a:r>
              <a:rPr lang="en-US" sz="1600" dirty="0"/>
              <a:t>View Selected Icon - brings up a larger version of the selected snapshot.</a:t>
            </a:r>
          </a:p>
          <a:p>
            <a:r>
              <a:rPr lang="en-US" sz="1600" dirty="0"/>
              <a:t>Delete Selected Images – deletes selected snapshots.</a:t>
            </a:r>
          </a:p>
          <a:p>
            <a:r>
              <a:rPr lang="en-US" sz="1600" dirty="0"/>
              <a:t>Export Selected to DICOM – send the selected image to the DICOM location designated in Setup: General / DICOM Servers.</a:t>
            </a:r>
          </a:p>
          <a:p>
            <a:r>
              <a:rPr lang="en-US" sz="1600" dirty="0"/>
              <a:t>Done - will bring you back to the scan window.</a:t>
            </a:r>
          </a:p>
        </p:txBody>
      </p:sp>
      <p:cxnSp>
        <p:nvCxnSpPr>
          <p:cNvPr id="14" name="Straight Connector 13"/>
          <p:cNvCxnSpPr>
            <a:endCxn id="15" idx="0"/>
          </p:cNvCxnSpPr>
          <p:nvPr/>
        </p:nvCxnSpPr>
        <p:spPr>
          <a:xfrm>
            <a:off x="5105400" y="6248400"/>
            <a:ext cx="38100" cy="152400"/>
          </a:xfrm>
          <a:prstGeom prst="line">
            <a:avLst/>
          </a:prstGeom>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5" name="TextBox 14"/>
          <p:cNvSpPr txBox="1"/>
          <p:nvPr/>
        </p:nvSpPr>
        <p:spPr>
          <a:xfrm>
            <a:off x="4267200" y="6400800"/>
            <a:ext cx="1752600" cy="315689"/>
          </a:xfrm>
          <a:prstGeom prst="rect">
            <a:avLst/>
          </a:prstGeom>
          <a:solidFill>
            <a:srgbClr val="00B0F0"/>
          </a:solidFill>
          <a:ln>
            <a:solidFill>
              <a:srgbClr val="0070C0"/>
            </a:solidFill>
          </a:ln>
          <a:effectLst>
            <a:glow rad="38100">
              <a:schemeClr val="bg1">
                <a:alpha val="99000"/>
              </a:schemeClr>
            </a:glow>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Image Options</a:t>
            </a:r>
          </a:p>
        </p:txBody>
      </p:sp>
      <p:sp>
        <p:nvSpPr>
          <p:cNvPr id="16" name="Rectangle 15"/>
          <p:cNvSpPr/>
          <p:nvPr/>
        </p:nvSpPr>
        <p:spPr>
          <a:xfrm>
            <a:off x="4191000" y="5638800"/>
            <a:ext cx="2362200" cy="609600"/>
          </a:xfrm>
          <a:prstGeom prst="rect">
            <a:avLst/>
          </a:prstGeom>
          <a:no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a:stCxn id="18" idx="1"/>
          </p:cNvCxnSpPr>
          <p:nvPr/>
        </p:nvCxnSpPr>
        <p:spPr>
          <a:xfrm flipH="1" flipV="1">
            <a:off x="7010400" y="6019801"/>
            <a:ext cx="381000" cy="5444"/>
          </a:xfrm>
          <a:prstGeom prst="straightConnector1">
            <a:avLst/>
          </a:prstGeom>
          <a:ln>
            <a:solidFill>
              <a:srgbClr val="00B0F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8" name="TextBox 17"/>
          <p:cNvSpPr txBox="1"/>
          <p:nvPr/>
        </p:nvSpPr>
        <p:spPr>
          <a:xfrm>
            <a:off x="7391400" y="5867400"/>
            <a:ext cx="1295400" cy="315689"/>
          </a:xfrm>
          <a:prstGeom prst="rect">
            <a:avLst/>
          </a:prstGeom>
          <a:solidFill>
            <a:srgbClr val="00B0F0"/>
          </a:solidFill>
          <a:ln>
            <a:solidFill>
              <a:srgbClr val="0070C0"/>
            </a:solidFill>
          </a:ln>
          <a:effectLst>
            <a:glow rad="38100">
              <a:schemeClr val="bg1">
                <a:alpha val="99000"/>
              </a:schemeClr>
            </a:glow>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Done Icon</a:t>
            </a:r>
          </a:p>
        </p:txBody>
      </p:sp>
    </p:spTree>
    <p:extLst>
      <p:ext uri="{BB962C8B-B14F-4D97-AF65-F5344CB8AC3E}">
        <p14:creationId xmlns:p14="http://schemas.microsoft.com/office/powerpoint/2010/main" val="22281481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9" y="-20266"/>
            <a:ext cx="8454682" cy="6920761"/>
          </a:xfrm>
          <a:prstGeom prst="rect">
            <a:avLst/>
          </a:prstGeom>
        </p:spPr>
      </p:pic>
      <p:sp>
        <p:nvSpPr>
          <p:cNvPr id="2" name="Title 1"/>
          <p:cNvSpPr>
            <a:spLocks noGrp="1"/>
          </p:cNvSpPr>
          <p:nvPr>
            <p:ph type="ctrTitle" idx="4294967295"/>
          </p:nvPr>
        </p:nvSpPr>
        <p:spPr>
          <a:xfrm>
            <a:off x="2346960" y="6096000"/>
            <a:ext cx="7292340" cy="650240"/>
          </a:xfrm>
        </p:spPr>
        <p:txBody>
          <a:bodyPr>
            <a:normAutofit/>
          </a:bodyPr>
          <a:lstStyle/>
          <a:p>
            <a:r>
              <a:rPr lang="en-US" dirty="0" err="1"/>
              <a:t>Accutome</a:t>
            </a:r>
            <a:r>
              <a:rPr lang="en-US" dirty="0"/>
              <a:t> 4Sight: </a:t>
            </a:r>
            <a:r>
              <a:rPr lang="en-US" dirty="0" err="1"/>
              <a:t>Pachymeter</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1794"/>
          <a:stretch/>
        </p:blipFill>
        <p:spPr>
          <a:xfrm>
            <a:off x="1" y="6764713"/>
            <a:ext cx="10088880" cy="568960"/>
          </a:xfrm>
          <a:prstGeom prst="rect">
            <a:avLst/>
          </a:prstGeom>
        </p:spPr>
      </p:pic>
      <p:sp>
        <p:nvSpPr>
          <p:cNvPr id="3" name="Slide Number Placeholder 2"/>
          <p:cNvSpPr>
            <a:spLocks noGrp="1"/>
          </p:cNvSpPr>
          <p:nvPr>
            <p:ph type="sldNum" sz="quarter" idx="12"/>
          </p:nvPr>
        </p:nvSpPr>
        <p:spPr/>
        <p:txBody>
          <a:bodyPr/>
          <a:lstStyle/>
          <a:p>
            <a:fld id="{7E7A60FF-E1CD-4FBC-B24E-AAE1945614F2}" type="slidenum">
              <a:rPr lang="en-US" smtClean="0"/>
              <a:pPr/>
              <a:t>31</a:t>
            </a:fld>
            <a:endParaRPr lang="en-US" dirty="0"/>
          </a:p>
        </p:txBody>
      </p:sp>
    </p:spTree>
    <p:extLst>
      <p:ext uri="{BB962C8B-B14F-4D97-AF65-F5344CB8AC3E}">
        <p14:creationId xmlns:p14="http://schemas.microsoft.com/office/powerpoint/2010/main" val="65897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4965" y="2324099"/>
            <a:ext cx="6918960" cy="4162425"/>
          </a:xfrm>
          <a:prstGeom prst="rect">
            <a:avLst/>
          </a:prstGeom>
        </p:spPr>
      </p:pic>
      <p:sp>
        <p:nvSpPr>
          <p:cNvPr id="2" name="Title 1"/>
          <p:cNvSpPr>
            <a:spLocks noGrp="1"/>
          </p:cNvSpPr>
          <p:nvPr>
            <p:ph type="title"/>
          </p:nvPr>
        </p:nvSpPr>
        <p:spPr/>
        <p:txBody>
          <a:bodyPr>
            <a:normAutofit fontScale="90000"/>
          </a:bodyPr>
          <a:lstStyle/>
          <a:p>
            <a:r>
              <a:rPr lang="en-US" sz="3200" dirty="0" err="1"/>
              <a:t>Pachymetry</a:t>
            </a:r>
            <a:r>
              <a:rPr lang="en-US" sz="3200" dirty="0"/>
              <a:t> New Exam</a:t>
            </a:r>
            <a:endParaRPr lang="en-US" dirty="0"/>
          </a:p>
        </p:txBody>
      </p:sp>
      <p:sp>
        <p:nvSpPr>
          <p:cNvPr id="3" name="Content Placeholder 2"/>
          <p:cNvSpPr>
            <a:spLocks noGrp="1"/>
          </p:cNvSpPr>
          <p:nvPr>
            <p:ph idx="1"/>
          </p:nvPr>
        </p:nvSpPr>
        <p:spPr>
          <a:xfrm>
            <a:off x="1298944" y="1219200"/>
            <a:ext cx="8149856" cy="990600"/>
          </a:xfrm>
        </p:spPr>
        <p:txBody>
          <a:bodyPr>
            <a:noAutofit/>
          </a:bodyPr>
          <a:lstStyle/>
          <a:p>
            <a:r>
              <a:rPr lang="en-US" sz="1600" dirty="0">
                <a:solidFill>
                  <a:schemeClr val="tx2"/>
                </a:solidFill>
              </a:rPr>
              <a:t>To begin a new exam, click the </a:t>
            </a:r>
            <a:r>
              <a:rPr lang="en-US" sz="1600" b="1" dirty="0">
                <a:solidFill>
                  <a:schemeClr val="tx2"/>
                </a:solidFill>
              </a:rPr>
              <a:t>New Patient </a:t>
            </a:r>
            <a:r>
              <a:rPr lang="en-US" sz="1600" dirty="0">
                <a:solidFill>
                  <a:schemeClr val="tx2"/>
                </a:solidFill>
              </a:rPr>
              <a:t>button and fill in the appropriate fields for patient information. Once the appropriate fields have been filled, select the </a:t>
            </a:r>
            <a:r>
              <a:rPr lang="en-US" sz="1600" dirty="0" err="1">
                <a:solidFill>
                  <a:schemeClr val="tx2"/>
                </a:solidFill>
              </a:rPr>
              <a:t>Pachymetry</a:t>
            </a:r>
            <a:r>
              <a:rPr lang="en-US" sz="1600" dirty="0">
                <a:solidFill>
                  <a:schemeClr val="tx2"/>
                </a:solidFill>
              </a:rPr>
              <a:t> icon. </a:t>
            </a:r>
          </a:p>
          <a:p>
            <a:pPr marL="0" indent="0">
              <a:buNone/>
            </a:pPr>
            <a:endParaRPr lang="en-US" dirty="0"/>
          </a:p>
        </p:txBody>
      </p:sp>
      <p:sp>
        <p:nvSpPr>
          <p:cNvPr id="12" name="Left Brace 11"/>
          <p:cNvSpPr/>
          <p:nvPr/>
        </p:nvSpPr>
        <p:spPr>
          <a:xfrm>
            <a:off x="1304925" y="2286000"/>
            <a:ext cx="619125" cy="1447800"/>
          </a:xfrm>
          <a:prstGeom prst="leftBrace">
            <a:avLst/>
          </a:prstGeom>
          <a:no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lIns="99276" tIns="49638" rIns="99276" bIns="49638" rtlCol="0" anchor="ctr"/>
          <a:lstStyle/>
          <a:p>
            <a:pPr algn="ctr"/>
            <a:endParaRPr lang="en-US"/>
          </a:p>
        </p:txBody>
      </p:sp>
      <p:sp>
        <p:nvSpPr>
          <p:cNvPr id="13" name="TextBox 12"/>
          <p:cNvSpPr txBox="1"/>
          <p:nvPr/>
        </p:nvSpPr>
        <p:spPr>
          <a:xfrm>
            <a:off x="76200" y="2724150"/>
            <a:ext cx="1447800" cy="531133"/>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Patient Information</a:t>
            </a:r>
          </a:p>
        </p:txBody>
      </p:sp>
      <p:cxnSp>
        <p:nvCxnSpPr>
          <p:cNvPr id="14" name="Straight Arrow Connector 13"/>
          <p:cNvCxnSpPr/>
          <p:nvPr/>
        </p:nvCxnSpPr>
        <p:spPr>
          <a:xfrm flipH="1">
            <a:off x="8248650" y="5075012"/>
            <a:ext cx="533400" cy="0"/>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15" name="TextBox 14"/>
          <p:cNvSpPr txBox="1"/>
          <p:nvPr/>
        </p:nvSpPr>
        <p:spPr>
          <a:xfrm>
            <a:off x="8515350" y="4838700"/>
            <a:ext cx="1447800" cy="531133"/>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err="1">
                <a:solidFill>
                  <a:schemeClr val="tx1"/>
                </a:solidFill>
                <a:latin typeface="Verdana" panose="020B0604030504040204" pitchFamily="34" charset="0"/>
                <a:ea typeface="Verdana" panose="020B0604030504040204" pitchFamily="34" charset="0"/>
                <a:cs typeface="Verdana" panose="020B0604030504040204" pitchFamily="34" charset="0"/>
              </a:rPr>
              <a:t>Pachymeter</a:t>
            </a:r>
            <a:endPar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Icon</a:t>
            </a:r>
          </a:p>
        </p:txBody>
      </p:sp>
      <p:cxnSp>
        <p:nvCxnSpPr>
          <p:cNvPr id="16" name="Straight Arrow Connector 15"/>
          <p:cNvCxnSpPr>
            <a:stCxn id="17" idx="3"/>
          </p:cNvCxnSpPr>
          <p:nvPr/>
        </p:nvCxnSpPr>
        <p:spPr>
          <a:xfrm flipV="1">
            <a:off x="1543050" y="4095752"/>
            <a:ext cx="381000" cy="36965"/>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17" name="TextBox 16"/>
          <p:cNvSpPr txBox="1"/>
          <p:nvPr/>
        </p:nvSpPr>
        <p:spPr>
          <a:xfrm>
            <a:off x="95250" y="3867150"/>
            <a:ext cx="1447800" cy="531133"/>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New Patient Button</a:t>
            </a:r>
          </a:p>
        </p:txBody>
      </p:sp>
      <p:sp>
        <p:nvSpPr>
          <p:cNvPr id="4" name="Slide Number Placeholder 3"/>
          <p:cNvSpPr>
            <a:spLocks noGrp="1"/>
          </p:cNvSpPr>
          <p:nvPr>
            <p:ph type="sldNum" sz="quarter" idx="12"/>
          </p:nvPr>
        </p:nvSpPr>
        <p:spPr/>
        <p:txBody>
          <a:bodyPr/>
          <a:lstStyle/>
          <a:p>
            <a:fld id="{7E7A60FF-E1CD-4FBC-B24E-AAE1945614F2}" type="slidenum">
              <a:rPr lang="en-US" smtClean="0"/>
              <a:pPr/>
              <a:t>32</a:t>
            </a:fld>
            <a:endParaRPr lang="en-US" dirty="0"/>
          </a:p>
        </p:txBody>
      </p:sp>
    </p:spTree>
    <p:extLst>
      <p:ext uri="{BB962C8B-B14F-4D97-AF65-F5344CB8AC3E}">
        <p14:creationId xmlns:p14="http://schemas.microsoft.com/office/powerpoint/2010/main" val="22164553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2362200"/>
            <a:ext cx="7056120" cy="4276437"/>
          </a:xfrm>
          <a:prstGeom prst="rect">
            <a:avLst/>
          </a:prstGeom>
        </p:spPr>
      </p:pic>
      <p:sp>
        <p:nvSpPr>
          <p:cNvPr id="2" name="Title 1"/>
          <p:cNvSpPr>
            <a:spLocks noGrp="1"/>
          </p:cNvSpPr>
          <p:nvPr>
            <p:ph type="title"/>
          </p:nvPr>
        </p:nvSpPr>
        <p:spPr/>
        <p:txBody>
          <a:bodyPr>
            <a:normAutofit fontScale="90000"/>
          </a:bodyPr>
          <a:lstStyle/>
          <a:p>
            <a:r>
              <a:rPr lang="en-US" dirty="0"/>
              <a:t>Measurement Screen</a:t>
            </a:r>
          </a:p>
        </p:txBody>
      </p:sp>
      <p:sp>
        <p:nvSpPr>
          <p:cNvPr id="5" name="Content Placeholder 4"/>
          <p:cNvSpPr>
            <a:spLocks noGrp="1"/>
          </p:cNvSpPr>
          <p:nvPr>
            <p:ph idx="1"/>
          </p:nvPr>
        </p:nvSpPr>
        <p:spPr>
          <a:xfrm>
            <a:off x="1219200" y="1143000"/>
            <a:ext cx="8229600" cy="1295400"/>
          </a:xfrm>
        </p:spPr>
        <p:txBody>
          <a:bodyPr>
            <a:noAutofit/>
          </a:bodyPr>
          <a:lstStyle/>
          <a:p>
            <a:pPr lvl="0"/>
            <a:r>
              <a:rPr lang="en-US" sz="1600" dirty="0"/>
              <a:t>Place probe on the eye in the location selected on the screen. The flat portion of the probe tip should be perpendicular and completely in contact with the patient’s cornea (not at an angle). Measurements will not be obtained unless the probe is in complete contact with the cornea.</a:t>
            </a:r>
          </a:p>
          <a:p>
            <a:pPr marL="0" indent="0">
              <a:buNone/>
            </a:pPr>
            <a:endParaRPr lang="en-US" dirty="0"/>
          </a:p>
        </p:txBody>
      </p:sp>
      <p:cxnSp>
        <p:nvCxnSpPr>
          <p:cNvPr id="13" name="Straight Arrow Connector 12"/>
          <p:cNvCxnSpPr>
            <a:stCxn id="15" idx="3"/>
          </p:cNvCxnSpPr>
          <p:nvPr/>
        </p:nvCxnSpPr>
        <p:spPr>
          <a:xfrm flipV="1">
            <a:off x="1905000" y="3867150"/>
            <a:ext cx="838200" cy="271460"/>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15" name="TextBox 14"/>
          <p:cNvSpPr txBox="1"/>
          <p:nvPr/>
        </p:nvSpPr>
        <p:spPr>
          <a:xfrm>
            <a:off x="152400" y="3657600"/>
            <a:ext cx="1752600" cy="962020"/>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Select the eye OD/OS and the scan location on the cornea</a:t>
            </a:r>
          </a:p>
        </p:txBody>
      </p:sp>
      <p:cxnSp>
        <p:nvCxnSpPr>
          <p:cNvPr id="19" name="Straight Arrow Connector 18"/>
          <p:cNvCxnSpPr/>
          <p:nvPr/>
        </p:nvCxnSpPr>
        <p:spPr>
          <a:xfrm flipH="1" flipV="1">
            <a:off x="7848600" y="5103133"/>
            <a:ext cx="381000" cy="304800"/>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18" name="TextBox 17"/>
          <p:cNvSpPr txBox="1"/>
          <p:nvPr/>
        </p:nvSpPr>
        <p:spPr>
          <a:xfrm>
            <a:off x="8153400" y="5334000"/>
            <a:ext cx="1295400" cy="962020"/>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Start Reading will begin the scan</a:t>
            </a:r>
          </a:p>
        </p:txBody>
      </p:sp>
      <p:sp>
        <p:nvSpPr>
          <p:cNvPr id="3" name="Slide Number Placeholder 2"/>
          <p:cNvSpPr>
            <a:spLocks noGrp="1"/>
          </p:cNvSpPr>
          <p:nvPr>
            <p:ph type="sldNum" sz="quarter" idx="12"/>
          </p:nvPr>
        </p:nvSpPr>
        <p:spPr/>
        <p:txBody>
          <a:bodyPr/>
          <a:lstStyle/>
          <a:p>
            <a:fld id="{7E7A60FF-E1CD-4FBC-B24E-AAE1945614F2}" type="slidenum">
              <a:rPr lang="en-US" smtClean="0"/>
              <a:pPr/>
              <a:t>33</a:t>
            </a:fld>
            <a:endParaRPr lang="en-US" dirty="0"/>
          </a:p>
        </p:txBody>
      </p:sp>
    </p:spTree>
    <p:extLst>
      <p:ext uri="{BB962C8B-B14F-4D97-AF65-F5344CB8AC3E}">
        <p14:creationId xmlns:p14="http://schemas.microsoft.com/office/powerpoint/2010/main" val="37542739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2918690"/>
            <a:ext cx="6248400" cy="3786910"/>
          </a:xfrm>
          <a:prstGeom prst="rect">
            <a:avLst/>
          </a:prstGeom>
        </p:spPr>
      </p:pic>
      <p:sp>
        <p:nvSpPr>
          <p:cNvPr id="2" name="Title 1"/>
          <p:cNvSpPr>
            <a:spLocks noGrp="1"/>
          </p:cNvSpPr>
          <p:nvPr>
            <p:ph type="title"/>
          </p:nvPr>
        </p:nvSpPr>
        <p:spPr/>
        <p:txBody>
          <a:bodyPr>
            <a:normAutofit fontScale="90000"/>
          </a:bodyPr>
          <a:lstStyle/>
          <a:p>
            <a:r>
              <a:rPr lang="en-US" dirty="0"/>
              <a:t>Measurement Screen</a:t>
            </a:r>
          </a:p>
        </p:txBody>
      </p:sp>
      <p:sp>
        <p:nvSpPr>
          <p:cNvPr id="4" name="Content Placeholder 3"/>
          <p:cNvSpPr>
            <a:spLocks noGrp="1"/>
          </p:cNvSpPr>
          <p:nvPr>
            <p:ph idx="1"/>
          </p:nvPr>
        </p:nvSpPr>
        <p:spPr>
          <a:xfrm>
            <a:off x="1247775" y="1066800"/>
            <a:ext cx="8226056" cy="1756852"/>
          </a:xfrm>
        </p:spPr>
        <p:txBody>
          <a:bodyPr>
            <a:noAutofit/>
          </a:bodyPr>
          <a:lstStyle/>
          <a:p>
            <a:pPr lvl="0"/>
            <a:r>
              <a:rPr lang="en-US" sz="1600" dirty="0"/>
              <a:t>Once you have captured 9 measurements, you may review those measurements in the chart on the right of the screen.</a:t>
            </a:r>
          </a:p>
          <a:p>
            <a:pPr lvl="0"/>
            <a:r>
              <a:rPr lang="en-US" sz="1600" dirty="0"/>
              <a:t>Repeat process on different locations of the cornea or on fellow eye </a:t>
            </a:r>
          </a:p>
          <a:p>
            <a:pPr lvl="0"/>
            <a:r>
              <a:rPr lang="en-US" sz="1600" dirty="0"/>
              <a:t>Select Save to save all scans</a:t>
            </a:r>
          </a:p>
          <a:p>
            <a:r>
              <a:rPr lang="en-US" sz="1600" dirty="0"/>
              <a:t>After Save, Select Report icon. Selecting this will generate a </a:t>
            </a:r>
            <a:r>
              <a:rPr lang="en-US" sz="1600" dirty="0" err="1"/>
              <a:t>Pachymetry</a:t>
            </a:r>
            <a:r>
              <a:rPr lang="en-US" sz="1600" dirty="0"/>
              <a:t> Report.</a:t>
            </a:r>
          </a:p>
        </p:txBody>
      </p:sp>
      <p:cxnSp>
        <p:nvCxnSpPr>
          <p:cNvPr id="18" name="Straight Arrow Connector 17"/>
          <p:cNvCxnSpPr/>
          <p:nvPr/>
        </p:nvCxnSpPr>
        <p:spPr>
          <a:xfrm flipH="1">
            <a:off x="7239000" y="5943600"/>
            <a:ext cx="457200" cy="228600"/>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21" name="TextBox 20"/>
          <p:cNvSpPr txBox="1"/>
          <p:nvPr/>
        </p:nvSpPr>
        <p:spPr>
          <a:xfrm>
            <a:off x="7696200" y="5638800"/>
            <a:ext cx="685800" cy="315689"/>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Save</a:t>
            </a:r>
          </a:p>
        </p:txBody>
      </p:sp>
      <p:cxnSp>
        <p:nvCxnSpPr>
          <p:cNvPr id="22" name="Straight Arrow Connector 21"/>
          <p:cNvCxnSpPr/>
          <p:nvPr/>
        </p:nvCxnSpPr>
        <p:spPr>
          <a:xfrm>
            <a:off x="6400800" y="5867400"/>
            <a:ext cx="0" cy="304800"/>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23" name="TextBox 22"/>
          <p:cNvSpPr txBox="1"/>
          <p:nvPr/>
        </p:nvSpPr>
        <p:spPr>
          <a:xfrm>
            <a:off x="5867400" y="5562600"/>
            <a:ext cx="914400" cy="315689"/>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Report</a:t>
            </a:r>
          </a:p>
        </p:txBody>
      </p:sp>
      <p:sp>
        <p:nvSpPr>
          <p:cNvPr id="3" name="Slide Number Placeholder 2"/>
          <p:cNvSpPr>
            <a:spLocks noGrp="1"/>
          </p:cNvSpPr>
          <p:nvPr>
            <p:ph type="sldNum" sz="quarter" idx="12"/>
          </p:nvPr>
        </p:nvSpPr>
        <p:spPr/>
        <p:txBody>
          <a:bodyPr/>
          <a:lstStyle/>
          <a:p>
            <a:fld id="{7E7A60FF-E1CD-4FBC-B24E-AAE1945614F2}" type="slidenum">
              <a:rPr lang="en-US" smtClean="0"/>
              <a:pPr/>
              <a:t>34</a:t>
            </a:fld>
            <a:endParaRPr lang="en-US" dirty="0"/>
          </a:p>
        </p:txBody>
      </p:sp>
    </p:spTree>
    <p:extLst>
      <p:ext uri="{BB962C8B-B14F-4D97-AF65-F5344CB8AC3E}">
        <p14:creationId xmlns:p14="http://schemas.microsoft.com/office/powerpoint/2010/main" val="31912536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Lydia Design\4sight\Manual\Accu4Sight Manual Pictures\pach report.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33400" y="1360759"/>
            <a:ext cx="4128003" cy="5344841"/>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8"/>
          <p:cNvSpPr>
            <a:spLocks noGrp="1"/>
          </p:cNvSpPr>
          <p:nvPr>
            <p:ph sz="half" idx="2"/>
          </p:nvPr>
        </p:nvSpPr>
        <p:spPr>
          <a:xfrm>
            <a:off x="5105400" y="1371600"/>
            <a:ext cx="4285992" cy="4967532"/>
          </a:xfrm>
        </p:spPr>
        <p:txBody>
          <a:bodyPr>
            <a:normAutofit/>
          </a:bodyPr>
          <a:lstStyle/>
          <a:p>
            <a:r>
              <a:rPr lang="en-US" sz="1600" dirty="0"/>
              <a:t>All Regions scanned will display on the report giving all nine measurements and the average for that location.</a:t>
            </a:r>
          </a:p>
          <a:p>
            <a:r>
              <a:rPr lang="en-US" sz="1600" dirty="0"/>
              <a:t>Entering a Measured IOP will then calculate an adjusted IOP based on the </a:t>
            </a:r>
            <a:r>
              <a:rPr lang="en-US" sz="1600" dirty="0" err="1"/>
              <a:t>pachymetry</a:t>
            </a:r>
            <a:r>
              <a:rPr lang="en-US" sz="1600" dirty="0"/>
              <a:t> measurements.</a:t>
            </a:r>
          </a:p>
        </p:txBody>
      </p:sp>
      <p:sp>
        <p:nvSpPr>
          <p:cNvPr id="2" name="Title 1"/>
          <p:cNvSpPr>
            <a:spLocks noGrp="1"/>
          </p:cNvSpPr>
          <p:nvPr>
            <p:ph type="title"/>
          </p:nvPr>
        </p:nvSpPr>
        <p:spPr/>
        <p:txBody>
          <a:bodyPr>
            <a:normAutofit fontScale="90000"/>
          </a:bodyPr>
          <a:lstStyle/>
          <a:p>
            <a:r>
              <a:rPr lang="en-US" sz="3200" dirty="0"/>
              <a:t>Sample </a:t>
            </a:r>
            <a:r>
              <a:rPr lang="en-US" sz="3200" dirty="0" err="1"/>
              <a:t>Pachymetry</a:t>
            </a:r>
            <a:r>
              <a:rPr lang="en-US" sz="3200" dirty="0"/>
              <a:t> Report</a:t>
            </a:r>
            <a:endParaRPr lang="en-US" dirty="0"/>
          </a:p>
        </p:txBody>
      </p:sp>
      <p:sp>
        <p:nvSpPr>
          <p:cNvPr id="15" name="Oval 14"/>
          <p:cNvSpPr/>
          <p:nvPr/>
        </p:nvSpPr>
        <p:spPr>
          <a:xfrm>
            <a:off x="1082618" y="1794296"/>
            <a:ext cx="457200" cy="457200"/>
          </a:xfrm>
          <a:prstGeom prst="ellipse">
            <a:avLst/>
          </a:prstGeom>
          <a:no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141452" y="2218426"/>
            <a:ext cx="457200" cy="457200"/>
          </a:xfrm>
          <a:prstGeom prst="ellipse">
            <a:avLst/>
          </a:prstGeom>
          <a:no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675626" y="3098322"/>
            <a:ext cx="1447800" cy="304800"/>
          </a:xfrm>
          <a:prstGeom prst="rect">
            <a:avLst/>
          </a:prstGeom>
          <a:no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106174" y="2057400"/>
            <a:ext cx="381000" cy="1295400"/>
          </a:xfrm>
          <a:prstGeom prst="rect">
            <a:avLst/>
          </a:prstGeom>
          <a:no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7E7A60FF-E1CD-4FBC-B24E-AAE1945614F2}" type="slidenum">
              <a:rPr lang="en-US" smtClean="0"/>
              <a:pPr/>
              <a:t>35</a:t>
            </a:fld>
            <a:endParaRPr lang="en-US" dirty="0"/>
          </a:p>
        </p:txBody>
      </p:sp>
    </p:spTree>
    <p:extLst>
      <p:ext uri="{BB962C8B-B14F-4D97-AF65-F5344CB8AC3E}">
        <p14:creationId xmlns:p14="http://schemas.microsoft.com/office/powerpoint/2010/main" val="21529427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568031178"/>
              </p:ext>
            </p:extLst>
          </p:nvPr>
        </p:nvGraphicFramePr>
        <p:xfrm>
          <a:off x="1496290" y="1371600"/>
          <a:ext cx="6907877" cy="5088775"/>
        </p:xfrm>
        <a:graphic>
          <a:graphicData uri="http://schemas.openxmlformats.org/drawingml/2006/table">
            <a:tbl>
              <a:tblPr>
                <a:tableStyleId>{2D5ABB26-0587-4C30-8999-92F81FD0307C}</a:tableStyleId>
              </a:tblPr>
              <a:tblGrid>
                <a:gridCol w="6907877">
                  <a:extLst>
                    <a:ext uri="{9D8B030D-6E8A-4147-A177-3AD203B41FA5}">
                      <a16:colId xmlns:a16="http://schemas.microsoft.com/office/drawing/2014/main" xmlns="" val="20000"/>
                    </a:ext>
                  </a:extLst>
                </a:gridCol>
              </a:tblGrid>
              <a:tr h="5088775">
                <a:tc>
                  <a:txBody>
                    <a:bodyPr/>
                    <a:lstStyle/>
                    <a:p>
                      <a:r>
                        <a:rPr lang="en-US" sz="1900"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txBody>
                  <a:tcPr marL="100584" marR="100584" marT="48768" marB="48768"/>
                </a:tc>
                <a:extLst>
                  <a:ext uri="{0D108BD9-81ED-4DB2-BD59-A6C34878D82A}">
                    <a16:rowId xmlns:a16="http://schemas.microsoft.com/office/drawing/2014/main" xmlns="" val="10000"/>
                  </a:ext>
                </a:extLst>
              </a:tr>
            </a:tbl>
          </a:graphicData>
        </a:graphic>
      </p:graphicFrame>
      <p:sp>
        <p:nvSpPr>
          <p:cNvPr id="4" name="Title 3"/>
          <p:cNvSpPr>
            <a:spLocks noGrp="1"/>
          </p:cNvSpPr>
          <p:nvPr>
            <p:ph type="title"/>
          </p:nvPr>
        </p:nvSpPr>
        <p:spPr/>
        <p:txBody>
          <a:bodyPr>
            <a:normAutofit fontScale="90000"/>
          </a:bodyPr>
          <a:lstStyle/>
          <a:p>
            <a:r>
              <a:rPr lang="en-US" sz="3200" dirty="0"/>
              <a:t>Notes</a:t>
            </a:r>
            <a:endParaRPr lang="en-US" dirty="0"/>
          </a:p>
        </p:txBody>
      </p:sp>
      <p:sp>
        <p:nvSpPr>
          <p:cNvPr id="2" name="Slide Number Placeholder 1"/>
          <p:cNvSpPr>
            <a:spLocks noGrp="1"/>
          </p:cNvSpPr>
          <p:nvPr>
            <p:ph type="sldNum" sz="quarter" idx="12"/>
          </p:nvPr>
        </p:nvSpPr>
        <p:spPr/>
        <p:txBody>
          <a:bodyPr/>
          <a:lstStyle/>
          <a:p>
            <a:fld id="{7E7A60FF-E1CD-4FBC-B24E-AAE1945614F2}" type="slidenum">
              <a:rPr lang="en-US" smtClean="0"/>
              <a:pPr/>
              <a:t>36</a:t>
            </a:fld>
            <a:endParaRPr lang="en-US" dirty="0"/>
          </a:p>
        </p:txBody>
      </p:sp>
    </p:spTree>
    <p:extLst>
      <p:ext uri="{BB962C8B-B14F-4D97-AF65-F5344CB8AC3E}">
        <p14:creationId xmlns:p14="http://schemas.microsoft.com/office/powerpoint/2010/main" val="12919980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1911" t="73" r="10802" b="-1"/>
          <a:stretch/>
        </p:blipFill>
        <p:spPr>
          <a:xfrm>
            <a:off x="0" y="0"/>
            <a:ext cx="10058400" cy="7315200"/>
          </a:xfrm>
          <a:prstGeom prst="rect">
            <a:avLst/>
          </a:prstGeom>
        </p:spPr>
      </p:pic>
    </p:spTree>
    <p:extLst>
      <p:ext uri="{BB962C8B-B14F-4D97-AF65-F5344CB8AC3E}">
        <p14:creationId xmlns:p14="http://schemas.microsoft.com/office/powerpoint/2010/main" val="1402548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5286125" y="1752600"/>
            <a:ext cx="4257667" cy="4357932"/>
          </a:xfrm>
        </p:spPr>
        <p:txBody>
          <a:bodyPr>
            <a:noAutofit/>
          </a:bodyPr>
          <a:lstStyle/>
          <a:p>
            <a:pPr marL="496382" indent="-496382">
              <a:buFont typeface="+mj-lt"/>
              <a:buAutoNum type="arabicPeriod"/>
            </a:pPr>
            <a:r>
              <a:rPr lang="en-US" sz="1600" dirty="0"/>
              <a:t>Insert probe through the hole on the top of the immersion shell. Do not push the probe past the scored line.</a:t>
            </a:r>
          </a:p>
          <a:p>
            <a:pPr marL="496382" indent="-496382">
              <a:buFont typeface="+mj-lt"/>
              <a:buAutoNum type="arabicPeriod"/>
            </a:pPr>
            <a:r>
              <a:rPr lang="en-US" sz="1600" dirty="0"/>
              <a:t>Gently twist the screw on the side of the shell, locking the probe into position. Do not over tighten.</a:t>
            </a:r>
          </a:p>
          <a:p>
            <a:pPr marL="496382" indent="-496382">
              <a:buFont typeface="+mj-lt"/>
              <a:buAutoNum type="arabicPeriod"/>
            </a:pPr>
            <a:endParaRPr lang="en-US" sz="1600" dirty="0"/>
          </a:p>
          <a:p>
            <a:pPr marL="0" indent="0">
              <a:buNone/>
            </a:pPr>
            <a:r>
              <a:rPr lang="en-US" sz="1600" b="1" dirty="0">
                <a:solidFill>
                  <a:schemeClr val="tx1">
                    <a:lumMod val="50000"/>
                    <a:lumOff val="50000"/>
                  </a:schemeClr>
                </a:solidFill>
              </a:rPr>
              <a:t>Note:</a:t>
            </a:r>
            <a:r>
              <a:rPr lang="en-US" sz="1600" dirty="0">
                <a:solidFill>
                  <a:schemeClr val="tx1">
                    <a:lumMod val="50000"/>
                    <a:lumOff val="50000"/>
                  </a:schemeClr>
                </a:solidFill>
              </a:rPr>
              <a:t>  It is important that the probe does not pass the etched line in the immersion shell.  If the probe is placed too far into the shell, you risk missing part of the cornea spike.</a:t>
            </a:r>
          </a:p>
          <a:p>
            <a:pPr marL="496382" indent="-496382">
              <a:buFont typeface="+mj-lt"/>
              <a:buAutoNum type="arabicPeriod"/>
            </a:pPr>
            <a:endParaRPr lang="en-US" sz="2000" dirty="0"/>
          </a:p>
        </p:txBody>
      </p:sp>
      <p:sp>
        <p:nvSpPr>
          <p:cNvPr id="3" name="Title 2"/>
          <p:cNvSpPr>
            <a:spLocks noGrp="1"/>
          </p:cNvSpPr>
          <p:nvPr>
            <p:ph type="title"/>
          </p:nvPr>
        </p:nvSpPr>
        <p:spPr>
          <a:xfrm>
            <a:off x="1447800" y="526993"/>
            <a:ext cx="7853733" cy="478267"/>
          </a:xfrm>
        </p:spPr>
        <p:txBody>
          <a:bodyPr>
            <a:normAutofit fontScale="90000"/>
          </a:bodyPr>
          <a:lstStyle/>
          <a:p>
            <a:r>
              <a:rPr lang="en-US" dirty="0"/>
              <a:t>Probe Position</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35502"/>
          <a:stretch/>
        </p:blipFill>
        <p:spPr>
          <a:xfrm>
            <a:off x="1752600" y="2133600"/>
            <a:ext cx="2203091" cy="3246038"/>
          </a:xfrm>
          <a:prstGeom prst="rect">
            <a:avLst/>
          </a:prstGeom>
        </p:spPr>
      </p:pic>
      <p:cxnSp>
        <p:nvCxnSpPr>
          <p:cNvPr id="11" name="Straight Connector 10"/>
          <p:cNvCxnSpPr/>
          <p:nvPr/>
        </p:nvCxnSpPr>
        <p:spPr>
          <a:xfrm>
            <a:off x="1447800" y="4724400"/>
            <a:ext cx="244266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TextBox 11"/>
          <p:cNvSpPr txBox="1"/>
          <p:nvPr/>
        </p:nvSpPr>
        <p:spPr>
          <a:xfrm>
            <a:off x="971550" y="4551166"/>
            <a:ext cx="419100" cy="346467"/>
          </a:xfrm>
          <a:prstGeom prst="rect">
            <a:avLst/>
          </a:prstGeom>
          <a:noFill/>
        </p:spPr>
        <p:txBody>
          <a:bodyPr wrap="square" lIns="99276" tIns="49638" rIns="99276" bIns="49638" rtlCol="0">
            <a:spAutoFit/>
          </a:bodyPr>
          <a:lstStyle/>
          <a:p>
            <a:r>
              <a:rPr lang="en-US" sz="1600" dirty="0">
                <a:solidFill>
                  <a:schemeClr val="tx2"/>
                </a:solidFill>
                <a:latin typeface="Verdana" panose="020B0604030504040204" pitchFamily="34" charset="0"/>
                <a:ea typeface="Verdana" panose="020B0604030504040204" pitchFamily="34" charset="0"/>
                <a:cs typeface="Verdana" panose="020B0604030504040204" pitchFamily="34" charset="0"/>
              </a:rPr>
              <a:t>1.</a:t>
            </a:r>
          </a:p>
        </p:txBody>
      </p:sp>
      <p:sp>
        <p:nvSpPr>
          <p:cNvPr id="15" name="TextBox 14"/>
          <p:cNvSpPr txBox="1"/>
          <p:nvPr/>
        </p:nvSpPr>
        <p:spPr>
          <a:xfrm>
            <a:off x="3841391" y="2698853"/>
            <a:ext cx="419100" cy="346467"/>
          </a:xfrm>
          <a:prstGeom prst="rect">
            <a:avLst/>
          </a:prstGeom>
          <a:noFill/>
        </p:spPr>
        <p:txBody>
          <a:bodyPr wrap="square" lIns="99276" tIns="49638" rIns="99276" bIns="49638" rtlCol="0">
            <a:spAutoFit/>
          </a:bodyPr>
          <a:lstStyle/>
          <a:p>
            <a:r>
              <a:rPr lang="en-US" sz="1600" dirty="0">
                <a:solidFill>
                  <a:schemeClr val="tx2"/>
                </a:solidFill>
                <a:latin typeface="Verdana" panose="020B0604030504040204" pitchFamily="34" charset="0"/>
                <a:ea typeface="Verdana" panose="020B0604030504040204" pitchFamily="34" charset="0"/>
                <a:cs typeface="Verdana" panose="020B0604030504040204" pitchFamily="34" charset="0"/>
              </a:rPr>
              <a:t>2.</a:t>
            </a:r>
          </a:p>
        </p:txBody>
      </p:sp>
      <p:sp>
        <p:nvSpPr>
          <p:cNvPr id="2" name="Slide Number Placeholder 1"/>
          <p:cNvSpPr>
            <a:spLocks noGrp="1"/>
          </p:cNvSpPr>
          <p:nvPr>
            <p:ph type="sldNum" sz="quarter" idx="12"/>
          </p:nvPr>
        </p:nvSpPr>
        <p:spPr/>
        <p:txBody>
          <a:bodyPr/>
          <a:lstStyle/>
          <a:p>
            <a:fld id="{7E7A60FF-E1CD-4FBC-B24E-AAE1945614F2}" type="slidenum">
              <a:rPr lang="en-US" smtClean="0"/>
              <a:pPr/>
              <a:t>4</a:t>
            </a:fld>
            <a:endParaRPr lang="en-US" dirty="0"/>
          </a:p>
        </p:txBody>
      </p:sp>
    </p:spTree>
    <p:extLst>
      <p:ext uri="{BB962C8B-B14F-4D97-AF65-F5344CB8AC3E}">
        <p14:creationId xmlns:p14="http://schemas.microsoft.com/office/powerpoint/2010/main" val="217024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9521" y="2362200"/>
            <a:ext cx="6874879" cy="4296799"/>
          </a:xfrm>
          <a:prstGeom prst="rect">
            <a:avLst/>
          </a:prstGeom>
        </p:spPr>
      </p:pic>
      <p:sp>
        <p:nvSpPr>
          <p:cNvPr id="2" name="Title 1"/>
          <p:cNvSpPr>
            <a:spLocks noGrp="1"/>
          </p:cNvSpPr>
          <p:nvPr>
            <p:ph type="title"/>
          </p:nvPr>
        </p:nvSpPr>
        <p:spPr/>
        <p:txBody>
          <a:bodyPr>
            <a:normAutofit fontScale="90000"/>
          </a:bodyPr>
          <a:lstStyle/>
          <a:p>
            <a:r>
              <a:rPr lang="en-US" dirty="0"/>
              <a:t>A-Scan New Exam</a:t>
            </a:r>
          </a:p>
        </p:txBody>
      </p:sp>
      <p:sp>
        <p:nvSpPr>
          <p:cNvPr id="7" name="Content Placeholder 6"/>
          <p:cNvSpPr>
            <a:spLocks noGrp="1"/>
          </p:cNvSpPr>
          <p:nvPr>
            <p:ph idx="1"/>
          </p:nvPr>
        </p:nvSpPr>
        <p:spPr>
          <a:xfrm>
            <a:off x="1600200" y="1295400"/>
            <a:ext cx="7955280" cy="1131894"/>
          </a:xfrm>
        </p:spPr>
        <p:txBody>
          <a:bodyPr>
            <a:noAutofit/>
          </a:bodyPr>
          <a:lstStyle/>
          <a:p>
            <a:r>
              <a:rPr lang="en-US" sz="1600" dirty="0"/>
              <a:t>To begin a new exam, click the</a:t>
            </a:r>
            <a:r>
              <a:rPr lang="en-US" sz="1600" dirty="0">
                <a:solidFill>
                  <a:schemeClr val="tx2"/>
                </a:solidFill>
              </a:rPr>
              <a:t> </a:t>
            </a:r>
            <a:r>
              <a:rPr lang="en-US" sz="1600" b="1" dirty="0">
                <a:solidFill>
                  <a:schemeClr val="tx2"/>
                </a:solidFill>
              </a:rPr>
              <a:t>New Patient </a:t>
            </a:r>
            <a:r>
              <a:rPr lang="en-US" sz="1600" dirty="0"/>
              <a:t>button and fill in the appropriate fields for </a:t>
            </a:r>
            <a:r>
              <a:rPr lang="en-US" sz="1600" dirty="0">
                <a:solidFill>
                  <a:schemeClr val="tx2"/>
                </a:solidFill>
              </a:rPr>
              <a:t>patient information</a:t>
            </a:r>
            <a:r>
              <a:rPr lang="en-US" sz="1600" dirty="0"/>
              <a:t>.  Once the appropriate fields have been filled, select the A-Scan icon.</a:t>
            </a:r>
          </a:p>
          <a:p>
            <a:endParaRPr lang="en-US" dirty="0"/>
          </a:p>
        </p:txBody>
      </p:sp>
      <p:sp>
        <p:nvSpPr>
          <p:cNvPr id="17" name="Left Brace 16"/>
          <p:cNvSpPr/>
          <p:nvPr/>
        </p:nvSpPr>
        <p:spPr>
          <a:xfrm>
            <a:off x="1373020" y="2503967"/>
            <a:ext cx="586740" cy="1381760"/>
          </a:xfrm>
          <a:prstGeom prst="leftBrace">
            <a:avLst/>
          </a:prstGeom>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lIns="99276" tIns="49638" rIns="99276" bIns="49638" rtlCol="0" anchor="ctr"/>
          <a:lstStyle/>
          <a:p>
            <a:pPr algn="ctr"/>
            <a:endParaRPr lang="en-US"/>
          </a:p>
        </p:txBody>
      </p:sp>
      <p:sp>
        <p:nvSpPr>
          <p:cNvPr id="16" name="TextBox 15"/>
          <p:cNvSpPr txBox="1"/>
          <p:nvPr/>
        </p:nvSpPr>
        <p:spPr>
          <a:xfrm>
            <a:off x="502922" y="2921000"/>
            <a:ext cx="1005839" cy="531133"/>
          </a:xfrm>
          <a:prstGeom prst="rect">
            <a:avLst/>
          </a:prstGeom>
          <a:solidFill>
            <a:srgbClr val="00B0F0"/>
          </a:solidFill>
          <a:ln>
            <a:solidFill>
              <a:srgbClr val="0070C0"/>
            </a:solidFill>
          </a:ln>
          <a:effectLst>
            <a:glow rad="38100">
              <a:schemeClr val="bg1">
                <a:alpha val="88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Patient Info</a:t>
            </a:r>
          </a:p>
        </p:txBody>
      </p:sp>
      <p:cxnSp>
        <p:nvCxnSpPr>
          <p:cNvPr id="21" name="Straight Arrow Connector 20"/>
          <p:cNvCxnSpPr/>
          <p:nvPr/>
        </p:nvCxnSpPr>
        <p:spPr>
          <a:xfrm flipV="1">
            <a:off x="1508760" y="4221480"/>
            <a:ext cx="502920" cy="81280"/>
          </a:xfrm>
          <a:prstGeom prst="straightConnector1">
            <a:avLst/>
          </a:prstGeom>
          <a:ln>
            <a:solidFill>
              <a:srgbClr val="0070C0"/>
            </a:solidFill>
            <a:tailEnd type="arrow"/>
          </a:ln>
          <a:effectLst>
            <a:glow rad="38100">
              <a:schemeClr val="bg1">
                <a:alpha val="88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23" name="Straight Arrow Connector 22"/>
          <p:cNvCxnSpPr/>
          <p:nvPr/>
        </p:nvCxnSpPr>
        <p:spPr>
          <a:xfrm flipH="1">
            <a:off x="8077200" y="2971800"/>
            <a:ext cx="533400" cy="0"/>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4" name="TextBox 23"/>
          <p:cNvSpPr txBox="1"/>
          <p:nvPr/>
        </p:nvSpPr>
        <p:spPr>
          <a:xfrm>
            <a:off x="8610600" y="2667000"/>
            <a:ext cx="914400" cy="531133"/>
          </a:xfrm>
          <a:prstGeom prst="rect">
            <a:avLst/>
          </a:prstGeom>
          <a:solidFill>
            <a:srgbClr val="00B0F0"/>
          </a:solidFill>
          <a:ln>
            <a:solidFill>
              <a:srgbClr val="0070C0"/>
            </a:solidFill>
          </a:ln>
          <a:effectLst>
            <a:glow rad="38100">
              <a:schemeClr val="bg1">
                <a:alpha val="88000"/>
              </a:schemeClr>
            </a:glow>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A-Scan Icon</a:t>
            </a:r>
          </a:p>
        </p:txBody>
      </p:sp>
      <p:sp>
        <p:nvSpPr>
          <p:cNvPr id="26" name="TextBox 25"/>
          <p:cNvSpPr txBox="1"/>
          <p:nvPr/>
        </p:nvSpPr>
        <p:spPr>
          <a:xfrm>
            <a:off x="533400" y="4038600"/>
            <a:ext cx="1005839" cy="746576"/>
          </a:xfrm>
          <a:prstGeom prst="rect">
            <a:avLst/>
          </a:prstGeom>
          <a:solidFill>
            <a:srgbClr val="00B0F0"/>
          </a:solidFill>
          <a:ln>
            <a:solidFill>
              <a:srgbClr val="0070C0"/>
            </a:solidFill>
          </a:ln>
          <a:effectLst>
            <a:glow rad="38100">
              <a:schemeClr val="bg1">
                <a:alpha val="88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New Patient Button</a:t>
            </a:r>
          </a:p>
        </p:txBody>
      </p:sp>
      <p:sp>
        <p:nvSpPr>
          <p:cNvPr id="4" name="Slide Number Placeholder 3"/>
          <p:cNvSpPr>
            <a:spLocks noGrp="1"/>
          </p:cNvSpPr>
          <p:nvPr>
            <p:ph type="sldNum" sz="quarter" idx="12"/>
          </p:nvPr>
        </p:nvSpPr>
        <p:spPr/>
        <p:txBody>
          <a:bodyPr/>
          <a:lstStyle/>
          <a:p>
            <a:fld id="{7E7A60FF-E1CD-4FBC-B24E-AAE1945614F2}" type="slidenum">
              <a:rPr lang="en-US" smtClean="0"/>
              <a:pPr/>
              <a:t>5</a:t>
            </a:fld>
            <a:endParaRPr lang="en-US" dirty="0"/>
          </a:p>
        </p:txBody>
      </p:sp>
    </p:spTree>
    <p:extLst>
      <p:ext uri="{BB962C8B-B14F-4D97-AF65-F5344CB8AC3E}">
        <p14:creationId xmlns:p14="http://schemas.microsoft.com/office/powerpoint/2010/main" val="1937977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2618587"/>
            <a:ext cx="6705600" cy="3966716"/>
          </a:xfrm>
          <a:prstGeom prst="rect">
            <a:avLst/>
          </a:prstGeom>
        </p:spPr>
      </p:pic>
      <p:sp>
        <p:nvSpPr>
          <p:cNvPr id="3" name="TextBox 2"/>
          <p:cNvSpPr txBox="1"/>
          <p:nvPr/>
        </p:nvSpPr>
        <p:spPr>
          <a:xfrm>
            <a:off x="563454" y="6177280"/>
            <a:ext cx="8432292" cy="408022"/>
          </a:xfrm>
          <a:prstGeom prst="rect">
            <a:avLst/>
          </a:prstGeom>
          <a:noFill/>
        </p:spPr>
        <p:txBody>
          <a:bodyPr wrap="square" lIns="99276" tIns="49638" rIns="99276" bIns="49638" rtlCol="0">
            <a:spAutoFit/>
          </a:bodyPr>
          <a:lstStyle/>
          <a:p>
            <a:endParaRPr lang="en-US" b="1" dirty="0">
              <a:solidFill>
                <a:schemeClr val="accent6">
                  <a:lumMod val="50000"/>
                </a:schemeClr>
              </a:solidFill>
            </a:endParaRPr>
          </a:p>
        </p:txBody>
      </p:sp>
      <p:sp>
        <p:nvSpPr>
          <p:cNvPr id="5" name="TextBox 4"/>
          <p:cNvSpPr txBox="1"/>
          <p:nvPr/>
        </p:nvSpPr>
        <p:spPr>
          <a:xfrm>
            <a:off x="563455" y="243840"/>
            <a:ext cx="8321466" cy="408022"/>
          </a:xfrm>
          <a:prstGeom prst="rect">
            <a:avLst/>
          </a:prstGeom>
          <a:noFill/>
        </p:spPr>
        <p:txBody>
          <a:bodyPr wrap="square" lIns="99276" tIns="49638" rIns="99276" bIns="49638" rtlCol="0">
            <a:spAutoFit/>
          </a:bodyPr>
          <a:lstStyle/>
          <a:p>
            <a:endParaRPr lang="en-US" dirty="0"/>
          </a:p>
        </p:txBody>
      </p:sp>
      <p:sp>
        <p:nvSpPr>
          <p:cNvPr id="2" name="Title 1"/>
          <p:cNvSpPr>
            <a:spLocks noGrp="1"/>
          </p:cNvSpPr>
          <p:nvPr>
            <p:ph type="title"/>
          </p:nvPr>
        </p:nvSpPr>
        <p:spPr/>
        <p:txBody>
          <a:bodyPr>
            <a:normAutofit fontScale="90000"/>
          </a:bodyPr>
          <a:lstStyle/>
          <a:p>
            <a:r>
              <a:rPr lang="en-US" dirty="0"/>
              <a:t>Measurement Screen</a:t>
            </a:r>
          </a:p>
        </p:txBody>
      </p:sp>
      <p:sp>
        <p:nvSpPr>
          <p:cNvPr id="10" name="Content Placeholder 9"/>
          <p:cNvSpPr>
            <a:spLocks noGrp="1"/>
          </p:cNvSpPr>
          <p:nvPr>
            <p:ph idx="1"/>
          </p:nvPr>
        </p:nvSpPr>
        <p:spPr>
          <a:xfrm>
            <a:off x="1219200" y="1066800"/>
            <a:ext cx="8534400" cy="1295400"/>
          </a:xfrm>
        </p:spPr>
        <p:txBody>
          <a:bodyPr>
            <a:noAutofit/>
          </a:bodyPr>
          <a:lstStyle/>
          <a:p>
            <a:r>
              <a:rPr lang="en-US" sz="1600" dirty="0">
                <a:solidFill>
                  <a:schemeClr val="tx2"/>
                </a:solidFill>
              </a:rPr>
              <a:t>After entering the measurement screen, make sure all desired settings are selected, such as capture mode, immersion/contact, eye type, OD/OS, and Gain.</a:t>
            </a:r>
          </a:p>
          <a:p>
            <a:r>
              <a:rPr lang="en-US" sz="1600" dirty="0">
                <a:solidFill>
                  <a:schemeClr val="tx2"/>
                </a:solidFill>
              </a:rPr>
              <a:t>There are two control tabs used to navigate between Measurement and IOL Calculation Modes.</a:t>
            </a:r>
          </a:p>
          <a:p>
            <a:endParaRPr lang="en-US" dirty="0"/>
          </a:p>
        </p:txBody>
      </p:sp>
      <p:sp>
        <p:nvSpPr>
          <p:cNvPr id="15" name="Left Brace 14"/>
          <p:cNvSpPr/>
          <p:nvPr/>
        </p:nvSpPr>
        <p:spPr>
          <a:xfrm rot="16200000">
            <a:off x="2487930" y="1779271"/>
            <a:ext cx="281940" cy="2057400"/>
          </a:xfrm>
          <a:prstGeom prst="leftBrace">
            <a:avLst/>
          </a:prstGeom>
          <a:ln>
            <a:solidFill>
              <a:srgbClr val="0070C0"/>
            </a:solidFill>
          </a:ln>
          <a:effectLst>
            <a:glow rad="38100">
              <a:schemeClr val="bg1">
                <a:alpha val="88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lIns="99276" tIns="49638" rIns="99276" bIns="49638" rtlCol="0" anchor="ctr"/>
          <a:lstStyle/>
          <a:p>
            <a:pPr algn="ctr"/>
            <a:endParaRPr lang="en-US"/>
          </a:p>
        </p:txBody>
      </p:sp>
      <p:sp>
        <p:nvSpPr>
          <p:cNvPr id="16" name="TextBox 15"/>
          <p:cNvSpPr txBox="1"/>
          <p:nvPr/>
        </p:nvSpPr>
        <p:spPr>
          <a:xfrm>
            <a:off x="1143000" y="2948765"/>
            <a:ext cx="2895600" cy="531133"/>
          </a:xfrm>
          <a:prstGeom prst="rect">
            <a:avLst/>
          </a:prstGeom>
          <a:solidFill>
            <a:srgbClr val="00B0F0"/>
          </a:solidFill>
          <a:ln>
            <a:solidFill>
              <a:srgbClr val="0070C0"/>
            </a:solidFill>
          </a:ln>
          <a:effectLst>
            <a:glow rad="38100">
              <a:schemeClr val="bg1">
                <a:alpha val="88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Measurement Screen and IOL Calculation Modes</a:t>
            </a:r>
          </a:p>
        </p:txBody>
      </p:sp>
      <p:cxnSp>
        <p:nvCxnSpPr>
          <p:cNvPr id="17" name="Straight Arrow Connector 16"/>
          <p:cNvCxnSpPr/>
          <p:nvPr/>
        </p:nvCxnSpPr>
        <p:spPr>
          <a:xfrm>
            <a:off x="4876800" y="5872480"/>
            <a:ext cx="76200" cy="375920"/>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18" name="TextBox 17"/>
          <p:cNvSpPr txBox="1"/>
          <p:nvPr/>
        </p:nvSpPr>
        <p:spPr>
          <a:xfrm>
            <a:off x="4419600" y="5334000"/>
            <a:ext cx="1005839" cy="531133"/>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Capture Mode</a:t>
            </a:r>
          </a:p>
        </p:txBody>
      </p:sp>
      <p:cxnSp>
        <p:nvCxnSpPr>
          <p:cNvPr id="25" name="Straight Arrow Connector 24"/>
          <p:cNvCxnSpPr/>
          <p:nvPr/>
        </p:nvCxnSpPr>
        <p:spPr>
          <a:xfrm>
            <a:off x="5867400" y="4419600"/>
            <a:ext cx="533400" cy="533400"/>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24" name="TextBox 23"/>
          <p:cNvSpPr txBox="1"/>
          <p:nvPr/>
        </p:nvSpPr>
        <p:spPr>
          <a:xfrm>
            <a:off x="5181600" y="4191000"/>
            <a:ext cx="777239" cy="315689"/>
          </a:xfrm>
          <a:prstGeom prst="rect">
            <a:avLst/>
          </a:prstGeom>
          <a:solidFill>
            <a:srgbClr val="00B0F0"/>
          </a:solidFill>
          <a:ln>
            <a:solidFill>
              <a:srgbClr val="0070C0"/>
            </a:solidFill>
          </a:ln>
          <a:effectLst>
            <a:glow rad="38100">
              <a:schemeClr val="bg1">
                <a:alpha val="88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Gain</a:t>
            </a:r>
          </a:p>
        </p:txBody>
      </p:sp>
      <p:cxnSp>
        <p:nvCxnSpPr>
          <p:cNvPr id="28" name="Straight Arrow Connector 27"/>
          <p:cNvCxnSpPr>
            <a:stCxn id="29" idx="1"/>
          </p:cNvCxnSpPr>
          <p:nvPr/>
        </p:nvCxnSpPr>
        <p:spPr>
          <a:xfrm flipH="1">
            <a:off x="7239002" y="5491845"/>
            <a:ext cx="1295398" cy="70756"/>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29" name="TextBox 28"/>
          <p:cNvSpPr txBox="1"/>
          <p:nvPr/>
        </p:nvSpPr>
        <p:spPr>
          <a:xfrm>
            <a:off x="8534400" y="5334000"/>
            <a:ext cx="1219199" cy="315689"/>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Eye Type</a:t>
            </a:r>
          </a:p>
        </p:txBody>
      </p:sp>
      <p:cxnSp>
        <p:nvCxnSpPr>
          <p:cNvPr id="36" name="Straight Arrow Connector 35"/>
          <p:cNvCxnSpPr>
            <a:stCxn id="35" idx="1"/>
          </p:cNvCxnSpPr>
          <p:nvPr/>
        </p:nvCxnSpPr>
        <p:spPr>
          <a:xfrm flipH="1" flipV="1">
            <a:off x="8153400" y="5867400"/>
            <a:ext cx="381000" cy="265567"/>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35" name="TextBox 34"/>
          <p:cNvSpPr txBox="1"/>
          <p:nvPr/>
        </p:nvSpPr>
        <p:spPr>
          <a:xfrm>
            <a:off x="8534400" y="5867400"/>
            <a:ext cx="1371600" cy="531133"/>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Contact/</a:t>
            </a:r>
          </a:p>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Immersion</a:t>
            </a:r>
          </a:p>
        </p:txBody>
      </p:sp>
      <p:sp>
        <p:nvSpPr>
          <p:cNvPr id="4" name="Slide Number Placeholder 3"/>
          <p:cNvSpPr>
            <a:spLocks noGrp="1"/>
          </p:cNvSpPr>
          <p:nvPr>
            <p:ph type="sldNum" sz="quarter" idx="12"/>
          </p:nvPr>
        </p:nvSpPr>
        <p:spPr/>
        <p:txBody>
          <a:bodyPr/>
          <a:lstStyle/>
          <a:p>
            <a:fld id="{7E7A60FF-E1CD-4FBC-B24E-AAE1945614F2}" type="slidenum">
              <a:rPr lang="en-US" smtClean="0"/>
              <a:pPr/>
              <a:t>6</a:t>
            </a:fld>
            <a:endParaRPr lang="en-US" dirty="0"/>
          </a:p>
        </p:txBody>
      </p:sp>
    </p:spTree>
    <p:extLst>
      <p:ext uri="{BB962C8B-B14F-4D97-AF65-F5344CB8AC3E}">
        <p14:creationId xmlns:p14="http://schemas.microsoft.com/office/powerpoint/2010/main" val="3805629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2055707"/>
            <a:ext cx="7657130" cy="4529596"/>
          </a:xfrm>
          <a:prstGeom prst="rect">
            <a:avLst/>
          </a:prstGeom>
        </p:spPr>
      </p:pic>
      <p:sp>
        <p:nvSpPr>
          <p:cNvPr id="3" name="Title 2"/>
          <p:cNvSpPr>
            <a:spLocks noGrp="1"/>
          </p:cNvSpPr>
          <p:nvPr>
            <p:ph type="title"/>
          </p:nvPr>
        </p:nvSpPr>
        <p:spPr/>
        <p:txBody>
          <a:bodyPr>
            <a:normAutofit fontScale="90000"/>
          </a:bodyPr>
          <a:lstStyle/>
          <a:p>
            <a:r>
              <a:rPr lang="en-US" sz="3200" dirty="0"/>
              <a:t>Scan Alignment</a:t>
            </a:r>
            <a:endParaRPr lang="en-US" dirty="0"/>
          </a:p>
        </p:txBody>
      </p:sp>
      <p:sp>
        <p:nvSpPr>
          <p:cNvPr id="5" name="Content Placeholder 4"/>
          <p:cNvSpPr>
            <a:spLocks noGrp="1"/>
          </p:cNvSpPr>
          <p:nvPr>
            <p:ph idx="1"/>
          </p:nvPr>
        </p:nvSpPr>
        <p:spPr>
          <a:xfrm>
            <a:off x="1219200" y="1219200"/>
            <a:ext cx="8077200" cy="685800"/>
          </a:xfrm>
        </p:spPr>
        <p:txBody>
          <a:bodyPr>
            <a:noAutofit/>
          </a:bodyPr>
          <a:lstStyle/>
          <a:p>
            <a:r>
              <a:rPr lang="en-US" sz="1600" dirty="0"/>
              <a:t>Proper scan alignment: All spikes must be present and reach top of screen. </a:t>
            </a:r>
          </a:p>
        </p:txBody>
      </p:sp>
      <p:cxnSp>
        <p:nvCxnSpPr>
          <p:cNvPr id="20" name="Straight Arrow Connector 19"/>
          <p:cNvCxnSpPr>
            <a:stCxn id="21" idx="3"/>
          </p:cNvCxnSpPr>
          <p:nvPr/>
        </p:nvCxnSpPr>
        <p:spPr>
          <a:xfrm>
            <a:off x="1310639" y="2215245"/>
            <a:ext cx="441961" cy="146955"/>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21" name="TextBox 20"/>
          <p:cNvSpPr txBox="1"/>
          <p:nvPr/>
        </p:nvSpPr>
        <p:spPr>
          <a:xfrm>
            <a:off x="381000" y="2057400"/>
            <a:ext cx="929639" cy="315689"/>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Cornea</a:t>
            </a:r>
          </a:p>
        </p:txBody>
      </p:sp>
      <p:cxnSp>
        <p:nvCxnSpPr>
          <p:cNvPr id="24" name="Straight Arrow Connector 23"/>
          <p:cNvCxnSpPr>
            <a:stCxn id="25" idx="3"/>
          </p:cNvCxnSpPr>
          <p:nvPr/>
        </p:nvCxnSpPr>
        <p:spPr>
          <a:xfrm flipV="1">
            <a:off x="1386839" y="2819400"/>
            <a:ext cx="899161" cy="113167"/>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25" name="TextBox 24"/>
          <p:cNvSpPr txBox="1"/>
          <p:nvPr/>
        </p:nvSpPr>
        <p:spPr>
          <a:xfrm>
            <a:off x="381000" y="2667000"/>
            <a:ext cx="1005839" cy="531133"/>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Front of Lens</a:t>
            </a:r>
          </a:p>
        </p:txBody>
      </p:sp>
      <p:cxnSp>
        <p:nvCxnSpPr>
          <p:cNvPr id="28" name="Straight Arrow Connector 27"/>
          <p:cNvCxnSpPr>
            <a:stCxn id="29" idx="1"/>
          </p:cNvCxnSpPr>
          <p:nvPr/>
        </p:nvCxnSpPr>
        <p:spPr>
          <a:xfrm flipH="1" flipV="1">
            <a:off x="2743200" y="2590800"/>
            <a:ext cx="381000" cy="36967"/>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29" name="TextBox 28"/>
          <p:cNvSpPr txBox="1"/>
          <p:nvPr/>
        </p:nvSpPr>
        <p:spPr>
          <a:xfrm>
            <a:off x="3124200" y="2362200"/>
            <a:ext cx="1005839" cy="531133"/>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Back Of Lens</a:t>
            </a:r>
          </a:p>
        </p:txBody>
      </p:sp>
      <p:cxnSp>
        <p:nvCxnSpPr>
          <p:cNvPr id="35" name="Straight Arrow Connector 34"/>
          <p:cNvCxnSpPr>
            <a:stCxn id="34" idx="3"/>
          </p:cNvCxnSpPr>
          <p:nvPr/>
        </p:nvCxnSpPr>
        <p:spPr>
          <a:xfrm flipV="1">
            <a:off x="4358639" y="3581400"/>
            <a:ext cx="365761" cy="5445"/>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34" name="TextBox 33"/>
          <p:cNvSpPr txBox="1"/>
          <p:nvPr/>
        </p:nvSpPr>
        <p:spPr>
          <a:xfrm>
            <a:off x="3505200" y="3429000"/>
            <a:ext cx="853439" cy="315689"/>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Retina</a:t>
            </a:r>
          </a:p>
        </p:txBody>
      </p:sp>
      <p:sp>
        <p:nvSpPr>
          <p:cNvPr id="41" name="TextBox 40"/>
          <p:cNvSpPr txBox="1"/>
          <p:nvPr/>
        </p:nvSpPr>
        <p:spPr>
          <a:xfrm>
            <a:off x="5453815" y="2362200"/>
            <a:ext cx="853439" cy="315689"/>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Sclera</a:t>
            </a:r>
          </a:p>
        </p:txBody>
      </p:sp>
      <p:cxnSp>
        <p:nvCxnSpPr>
          <p:cNvPr id="42" name="Straight Arrow Connector 41"/>
          <p:cNvCxnSpPr>
            <a:stCxn id="41" idx="1"/>
          </p:cNvCxnSpPr>
          <p:nvPr/>
        </p:nvCxnSpPr>
        <p:spPr>
          <a:xfrm flipH="1">
            <a:off x="4996615" y="2520045"/>
            <a:ext cx="457200" cy="70755"/>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2" name="Slide Number Placeholder 1"/>
          <p:cNvSpPr>
            <a:spLocks noGrp="1"/>
          </p:cNvSpPr>
          <p:nvPr>
            <p:ph type="sldNum" sz="quarter" idx="12"/>
          </p:nvPr>
        </p:nvSpPr>
        <p:spPr/>
        <p:txBody>
          <a:bodyPr/>
          <a:lstStyle/>
          <a:p>
            <a:fld id="{7E7A60FF-E1CD-4FBC-B24E-AAE1945614F2}" type="slidenum">
              <a:rPr lang="en-US" smtClean="0"/>
              <a:pPr/>
              <a:t>7</a:t>
            </a:fld>
            <a:endParaRPr lang="en-US" dirty="0"/>
          </a:p>
        </p:txBody>
      </p:sp>
    </p:spTree>
    <p:extLst>
      <p:ext uri="{BB962C8B-B14F-4D97-AF65-F5344CB8AC3E}">
        <p14:creationId xmlns:p14="http://schemas.microsoft.com/office/powerpoint/2010/main" val="2854285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2285999"/>
            <a:ext cx="7267827" cy="4299303"/>
          </a:xfrm>
          <a:prstGeom prst="rect">
            <a:avLst/>
          </a:prstGeom>
        </p:spPr>
      </p:pic>
      <p:sp>
        <p:nvSpPr>
          <p:cNvPr id="2" name="Title 1"/>
          <p:cNvSpPr>
            <a:spLocks noGrp="1"/>
          </p:cNvSpPr>
          <p:nvPr>
            <p:ph type="title"/>
          </p:nvPr>
        </p:nvSpPr>
        <p:spPr/>
        <p:txBody>
          <a:bodyPr>
            <a:normAutofit fontScale="90000"/>
          </a:bodyPr>
          <a:lstStyle/>
          <a:p>
            <a:r>
              <a:rPr lang="en-US" sz="3200" dirty="0"/>
              <a:t>Scan Alignment</a:t>
            </a:r>
            <a:endParaRPr lang="en-US" dirty="0"/>
          </a:p>
        </p:txBody>
      </p:sp>
      <p:sp>
        <p:nvSpPr>
          <p:cNvPr id="3" name="Content Placeholder 2"/>
          <p:cNvSpPr>
            <a:spLocks noGrp="1"/>
          </p:cNvSpPr>
          <p:nvPr>
            <p:ph idx="1"/>
          </p:nvPr>
        </p:nvSpPr>
        <p:spPr>
          <a:xfrm>
            <a:off x="1222744" y="1214948"/>
            <a:ext cx="8454656" cy="1071052"/>
          </a:xfrm>
        </p:spPr>
        <p:txBody>
          <a:bodyPr>
            <a:noAutofit/>
          </a:bodyPr>
          <a:lstStyle/>
          <a:p>
            <a:r>
              <a:rPr lang="en-US" sz="1600" dirty="0"/>
              <a:t>The most common errors are a weakened posterior lens or retina spike. If these spikes are weakened or do not reach the top of the screen, a slight adjustment to the immersion shell or patient fixation is needed.</a:t>
            </a:r>
          </a:p>
          <a:p>
            <a:pPr marL="0" indent="0">
              <a:buNone/>
            </a:pPr>
            <a:endParaRPr lang="en-US" dirty="0"/>
          </a:p>
        </p:txBody>
      </p:sp>
      <p:cxnSp>
        <p:nvCxnSpPr>
          <p:cNvPr id="14" name="Straight Arrow Connector 13"/>
          <p:cNvCxnSpPr>
            <a:stCxn id="15" idx="1"/>
          </p:cNvCxnSpPr>
          <p:nvPr/>
        </p:nvCxnSpPr>
        <p:spPr>
          <a:xfrm flipH="1">
            <a:off x="2667000" y="2932567"/>
            <a:ext cx="457200" cy="39233"/>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15" name="TextBox 14"/>
          <p:cNvSpPr txBox="1"/>
          <p:nvPr/>
        </p:nvSpPr>
        <p:spPr>
          <a:xfrm>
            <a:off x="3124200" y="2667000"/>
            <a:ext cx="1219200" cy="531133"/>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Posterior Lens</a:t>
            </a:r>
          </a:p>
        </p:txBody>
      </p:sp>
      <p:cxnSp>
        <p:nvCxnSpPr>
          <p:cNvPr id="18" name="Straight Arrow Connector 17"/>
          <p:cNvCxnSpPr>
            <a:stCxn id="19" idx="3"/>
          </p:cNvCxnSpPr>
          <p:nvPr/>
        </p:nvCxnSpPr>
        <p:spPr>
          <a:xfrm>
            <a:off x="4191000" y="3586845"/>
            <a:ext cx="304800" cy="70756"/>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19" name="TextBox 18"/>
          <p:cNvSpPr txBox="1"/>
          <p:nvPr/>
        </p:nvSpPr>
        <p:spPr>
          <a:xfrm>
            <a:off x="3276600" y="3429000"/>
            <a:ext cx="914400" cy="315689"/>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Retina</a:t>
            </a:r>
          </a:p>
        </p:txBody>
      </p:sp>
      <p:sp>
        <p:nvSpPr>
          <p:cNvPr id="4" name="Slide Number Placeholder 3"/>
          <p:cNvSpPr>
            <a:spLocks noGrp="1"/>
          </p:cNvSpPr>
          <p:nvPr>
            <p:ph type="sldNum" sz="quarter" idx="12"/>
          </p:nvPr>
        </p:nvSpPr>
        <p:spPr/>
        <p:txBody>
          <a:bodyPr/>
          <a:lstStyle/>
          <a:p>
            <a:fld id="{7E7A60FF-E1CD-4FBC-B24E-AAE1945614F2}" type="slidenum">
              <a:rPr lang="en-US" smtClean="0"/>
              <a:pPr/>
              <a:t>8</a:t>
            </a:fld>
            <a:endParaRPr lang="en-US" dirty="0"/>
          </a:p>
        </p:txBody>
      </p:sp>
    </p:spTree>
    <p:extLst>
      <p:ext uri="{BB962C8B-B14F-4D97-AF65-F5344CB8AC3E}">
        <p14:creationId xmlns:p14="http://schemas.microsoft.com/office/powerpoint/2010/main" val="514787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2438118"/>
            <a:ext cx="7214035" cy="4267482"/>
          </a:xfrm>
          <a:prstGeom prst="rect">
            <a:avLst/>
          </a:prstGeom>
        </p:spPr>
      </p:pic>
      <p:sp>
        <p:nvSpPr>
          <p:cNvPr id="2" name="Title 1"/>
          <p:cNvSpPr>
            <a:spLocks noGrp="1"/>
          </p:cNvSpPr>
          <p:nvPr>
            <p:ph type="title"/>
          </p:nvPr>
        </p:nvSpPr>
        <p:spPr/>
        <p:txBody>
          <a:bodyPr>
            <a:normAutofit fontScale="90000"/>
          </a:bodyPr>
          <a:lstStyle/>
          <a:p>
            <a:r>
              <a:rPr lang="en-US" sz="3200" dirty="0"/>
              <a:t>Scan Alignment</a:t>
            </a:r>
            <a:endParaRPr lang="en-US" dirty="0"/>
          </a:p>
        </p:txBody>
      </p:sp>
      <p:sp>
        <p:nvSpPr>
          <p:cNvPr id="3" name="Content Placeholder 2"/>
          <p:cNvSpPr>
            <a:spLocks noGrp="1"/>
          </p:cNvSpPr>
          <p:nvPr>
            <p:ph idx="1"/>
          </p:nvPr>
        </p:nvSpPr>
        <p:spPr>
          <a:xfrm>
            <a:off x="1219200" y="1143000"/>
            <a:ext cx="8305800" cy="1295400"/>
          </a:xfrm>
        </p:spPr>
        <p:txBody>
          <a:bodyPr>
            <a:noAutofit/>
          </a:bodyPr>
          <a:lstStyle/>
          <a:p>
            <a:r>
              <a:rPr lang="en-US" sz="1600" dirty="0"/>
              <a:t>A missing sclera spike indicates the probe is aimed into the optic nerve. </a:t>
            </a:r>
          </a:p>
          <a:p>
            <a:r>
              <a:rPr lang="en-US" sz="1600" dirty="0"/>
              <a:t>If getting an optic nerve shot, the shell should be adjusted inferior and temporally.  An optic nerve scan where the sclera spike is not present will produce an erroneously long measurement.</a:t>
            </a:r>
          </a:p>
        </p:txBody>
      </p:sp>
      <p:cxnSp>
        <p:nvCxnSpPr>
          <p:cNvPr id="11" name="Straight Arrow Connector 10"/>
          <p:cNvCxnSpPr>
            <a:stCxn id="14" idx="1"/>
          </p:cNvCxnSpPr>
          <p:nvPr/>
        </p:nvCxnSpPr>
        <p:spPr>
          <a:xfrm flipH="1" flipV="1">
            <a:off x="4800600" y="2813955"/>
            <a:ext cx="381000" cy="81645"/>
          </a:xfrm>
          <a:prstGeom prst="straightConnector1">
            <a:avLst/>
          </a:prstGeom>
          <a:ln>
            <a:solidFill>
              <a:srgbClr val="0070C0"/>
            </a:solidFill>
            <a:tailEnd type="arrow"/>
          </a:ln>
          <a:effectLst>
            <a:glow rad="38100">
              <a:schemeClr val="bg1">
                <a:alpha val="79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14" name="TextBox 13"/>
          <p:cNvSpPr txBox="1"/>
          <p:nvPr/>
        </p:nvSpPr>
        <p:spPr>
          <a:xfrm>
            <a:off x="5181600" y="2737755"/>
            <a:ext cx="914400" cy="315689"/>
          </a:xfrm>
          <a:prstGeom prst="rect">
            <a:avLst/>
          </a:prstGeom>
          <a:solidFill>
            <a:srgbClr val="00B0F0"/>
          </a:solidFill>
          <a:ln>
            <a:solidFill>
              <a:srgbClr val="0070C0"/>
            </a:solidFill>
          </a:ln>
          <a:effectLst>
            <a:glow rad="38100">
              <a:schemeClr val="bg1">
                <a:alpha val="79000"/>
              </a:schemeClr>
            </a:glow>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99276" tIns="49638" rIns="99276" bIns="49638" rtlCol="0">
            <a:spAutoFit/>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Sclera</a:t>
            </a:r>
          </a:p>
        </p:txBody>
      </p:sp>
      <p:sp>
        <p:nvSpPr>
          <p:cNvPr id="4" name="Slide Number Placeholder 3"/>
          <p:cNvSpPr>
            <a:spLocks noGrp="1"/>
          </p:cNvSpPr>
          <p:nvPr>
            <p:ph type="sldNum" sz="quarter" idx="12"/>
          </p:nvPr>
        </p:nvSpPr>
        <p:spPr/>
        <p:txBody>
          <a:bodyPr/>
          <a:lstStyle/>
          <a:p>
            <a:fld id="{7E7A60FF-E1CD-4FBC-B24E-AAE1945614F2}" type="slidenum">
              <a:rPr lang="en-US" smtClean="0"/>
              <a:pPr/>
              <a:t>9</a:t>
            </a:fld>
            <a:endParaRPr lang="en-US" dirty="0"/>
          </a:p>
        </p:txBody>
      </p:sp>
    </p:spTree>
    <p:extLst>
      <p:ext uri="{BB962C8B-B14F-4D97-AF65-F5344CB8AC3E}">
        <p14:creationId xmlns:p14="http://schemas.microsoft.com/office/powerpoint/2010/main" val="2414769542"/>
      </p:ext>
    </p:extLst>
  </p:cSld>
  <p:clrMapOvr>
    <a:masterClrMapping/>
  </p:clrMapOvr>
</p:sld>
</file>

<file path=ppt/theme/theme1.xml><?xml version="1.0" encoding="utf-8"?>
<a:theme xmlns:a="http://schemas.openxmlformats.org/drawingml/2006/main" name="Accutome PP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rgbClr val="00B0F0"/>
        </a:solidFill>
        <a:ln>
          <a:solidFill>
            <a:srgbClr val="0070C0"/>
          </a:solidFill>
        </a:ln>
        <a:effectLst>
          <a:glow rad="38100">
            <a:schemeClr val="bg1">
              <a:alpha val="88000"/>
            </a:schemeClr>
          </a:glow>
          <a:outerShdw blurRad="50800" dist="38100" dir="2700000" algn="tl" rotWithShape="0">
            <a:prstClr val="black">
              <a:alpha val="40000"/>
            </a:prstClr>
          </a:outerShdw>
        </a:effectLst>
      </a:spPr>
      <a:bodyPr wrap="square" lIns="99276" tIns="49638" rIns="99276" bIns="49638" rtlCol="0">
        <a:spAutoFit/>
      </a:bodyPr>
      <a:lstStyle>
        <a:defPPr algn="ctr">
          <a:defRPr sz="1400" b="1" dirty="0">
            <a:solidFill>
              <a:schemeClr val="tx1"/>
            </a:solidFill>
            <a:latin typeface="Verdana" panose="020B0604030504040204" pitchFamily="34" charset="0"/>
            <a:ea typeface="Verdana" panose="020B0604030504040204" pitchFamily="34" charset="0"/>
            <a:cs typeface="Verdana" panose="020B0604030504040204" pitchFamily="34" charset="0"/>
          </a:defRPr>
        </a:defPPr>
      </a:lstStyle>
      <a:style>
        <a:lnRef idx="2">
          <a:schemeClr val="accent2">
            <a:shade val="50000"/>
          </a:schemeClr>
        </a:lnRef>
        <a:fillRef idx="1">
          <a:schemeClr val="accent2"/>
        </a:fillRef>
        <a:effectRef idx="0">
          <a:schemeClr val="accent2"/>
        </a:effectRef>
        <a:fontRef idx="minor">
          <a:schemeClr val="lt1"/>
        </a:fontRef>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Accutome ppt template</Template>
  <TotalTime>3532</TotalTime>
  <Words>1537</Words>
  <Application>Microsoft Office PowerPoint</Application>
  <PresentationFormat>Custom</PresentationFormat>
  <Paragraphs>231</Paragraphs>
  <Slides>37</Slides>
  <Notes>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Accutome PPT Template</vt:lpstr>
      <vt:lpstr>PowerPoint Presentation</vt:lpstr>
      <vt:lpstr>Table of Contents </vt:lpstr>
      <vt:lpstr>Accutome 4Sight: A-Scan</vt:lpstr>
      <vt:lpstr>Probe Position</vt:lpstr>
      <vt:lpstr>A-Scan New Exam</vt:lpstr>
      <vt:lpstr>Measurement Screen</vt:lpstr>
      <vt:lpstr>Scan Alignment</vt:lpstr>
      <vt:lpstr>Scan Alignment</vt:lpstr>
      <vt:lpstr>Scan Alignment</vt:lpstr>
      <vt:lpstr>Gain</vt:lpstr>
      <vt:lpstr>Gates</vt:lpstr>
      <vt:lpstr>Reports</vt:lpstr>
      <vt:lpstr>IOL Calculation</vt:lpstr>
      <vt:lpstr>Sample of IOL Calculations Report </vt:lpstr>
      <vt:lpstr>Accutome 4Sight: B-Scan</vt:lpstr>
      <vt:lpstr>B-Scan New Exam</vt:lpstr>
      <vt:lpstr>Probe Alignment</vt:lpstr>
      <vt:lpstr>Scan Screen</vt:lpstr>
      <vt:lpstr>Scan Screen</vt:lpstr>
      <vt:lpstr>Reporting</vt:lpstr>
      <vt:lpstr>Reporting</vt:lpstr>
      <vt:lpstr>Image Options</vt:lpstr>
      <vt:lpstr>PowerPoint Presentation</vt:lpstr>
      <vt:lpstr>Probe Alignment</vt:lpstr>
      <vt:lpstr>UBM New Exam</vt:lpstr>
      <vt:lpstr>Scan Screen</vt:lpstr>
      <vt:lpstr>Scan Screen</vt:lpstr>
      <vt:lpstr>Reporting</vt:lpstr>
      <vt:lpstr>Reporting</vt:lpstr>
      <vt:lpstr>Image Options</vt:lpstr>
      <vt:lpstr>Accutome 4Sight: Pachymeter</vt:lpstr>
      <vt:lpstr>Pachymetry New Exam</vt:lpstr>
      <vt:lpstr>Measurement Screen</vt:lpstr>
      <vt:lpstr>Measurement Screen</vt:lpstr>
      <vt:lpstr>Sample Pachymetry Report</vt:lpstr>
      <vt:lpstr>Notes</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Accutome A-scan Plus® Visual Aid</dc:title>
  <dc:creator>Little, Nathan</dc:creator>
  <cp:lastModifiedBy>Breen, Shane</cp:lastModifiedBy>
  <cp:revision>225</cp:revision>
  <cp:lastPrinted>2012-10-17T14:35:45Z</cp:lastPrinted>
  <dcterms:created xsi:type="dcterms:W3CDTF">2012-10-17T13:18:08Z</dcterms:created>
  <dcterms:modified xsi:type="dcterms:W3CDTF">2016-07-29T16:56:29Z</dcterms:modified>
</cp:coreProperties>
</file>