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2"/>
  </p:notesMasterIdLst>
  <p:handoutMasterIdLst>
    <p:handoutMasterId r:id="rId13"/>
  </p:handoutMasterIdLst>
  <p:sldIdLst>
    <p:sldId id="256" r:id="rId2"/>
    <p:sldId id="258" r:id="rId3"/>
    <p:sldId id="269" r:id="rId4"/>
    <p:sldId id="259" r:id="rId5"/>
    <p:sldId id="260" r:id="rId6"/>
    <p:sldId id="261" r:id="rId7"/>
    <p:sldId id="262" r:id="rId8"/>
    <p:sldId id="263" r:id="rId9"/>
    <p:sldId id="264" r:id="rId10"/>
    <p:sldId id="268" r:id="rId1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8E1FA68-6F94-4E56-B016-D9C4B7ABB05A}">
          <p14:sldIdLst>
            <p14:sldId id="256"/>
            <p14:sldId id="258"/>
            <p14:sldId id="269"/>
            <p14:sldId id="259"/>
            <p14:sldId id="260"/>
            <p14:sldId id="261"/>
            <p14:sldId id="262"/>
            <p14:sldId id="263"/>
            <p14:sldId id="264"/>
            <p14:sldId id="268"/>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87" autoAdjust="0"/>
    <p:restoredTop sz="94673" autoAdjust="0"/>
  </p:normalViewPr>
  <p:slideViewPr>
    <p:cSldViewPr>
      <p:cViewPr varScale="1">
        <p:scale>
          <a:sx n="92" d="100"/>
          <a:sy n="92" d="100"/>
        </p:scale>
        <p:origin x="-1212" y="-10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30B87729-7A61-4B76-8F14-F3451E0A89A9}" type="datetimeFigureOut">
              <a:rPr lang="en-US" smtClean="0"/>
              <a:t>1/30/2015</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B0563362-D211-43DC-8D69-18F6A5597560}" type="slidenum">
              <a:rPr lang="en-US" smtClean="0"/>
              <a:t>‹#›</a:t>
            </a:fld>
            <a:endParaRPr lang="en-US"/>
          </a:p>
        </p:txBody>
      </p:sp>
    </p:spTree>
    <p:extLst>
      <p:ext uri="{BB962C8B-B14F-4D97-AF65-F5344CB8AC3E}">
        <p14:creationId xmlns:p14="http://schemas.microsoft.com/office/powerpoint/2010/main" val="19093972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4B83CF24-9AA5-41D3-9BF8-65CFD1427B87}" type="datetimeFigureOut">
              <a:rPr lang="en-US" smtClean="0"/>
              <a:t>1/30/2015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C50B698-563A-46D2-BA50-61BB6CDA9DA8}" type="slidenum">
              <a:rPr lang="en-US" smtClean="0"/>
              <a:t>‹#›</a:t>
            </a:fld>
            <a:endParaRPr lang="en-US"/>
          </a:p>
        </p:txBody>
      </p:sp>
    </p:spTree>
    <p:extLst>
      <p:ext uri="{BB962C8B-B14F-4D97-AF65-F5344CB8AC3E}">
        <p14:creationId xmlns:p14="http://schemas.microsoft.com/office/powerpoint/2010/main" val="186838335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229A77A-6C84-43EA-8C41-786961BCBB3A}" type="datetime1">
              <a:rPr lang="en-US" smtClean="0"/>
              <a:t>1/30/2015</a:t>
            </a:fld>
            <a:endParaRPr lang="en-US"/>
          </a:p>
        </p:txBody>
      </p:sp>
      <p:sp>
        <p:nvSpPr>
          <p:cNvPr id="5" name="Footer Placeholder 4"/>
          <p:cNvSpPr>
            <a:spLocks noGrp="1"/>
          </p:cNvSpPr>
          <p:nvPr>
            <p:ph type="ftr" sz="quarter" idx="11"/>
          </p:nvPr>
        </p:nvSpPr>
        <p:spPr/>
        <p:txBody>
          <a:bodyPr/>
          <a:lstStyle/>
          <a:p>
            <a:r>
              <a:rPr lang="en-US" smtClean="0"/>
              <a:t>ACCUTOME</a:t>
            </a:r>
            <a:endParaRPr lang="en-US"/>
          </a:p>
        </p:txBody>
      </p:sp>
      <p:sp>
        <p:nvSpPr>
          <p:cNvPr id="6" name="Slide Number Placeholder 5"/>
          <p:cNvSpPr>
            <a:spLocks noGrp="1"/>
          </p:cNvSpPr>
          <p:nvPr>
            <p:ph type="sldNum" sz="quarter" idx="12"/>
          </p:nvPr>
        </p:nvSpPr>
        <p:spPr/>
        <p:txBody>
          <a:bodyPr/>
          <a:lstStyle/>
          <a:p>
            <a:fld id="{7E7A60FF-E1CD-4FBC-B24E-AAE1945614F2}"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019854-A5CC-4C0A-B135-6068E68BC531}" type="datetime1">
              <a:rPr lang="en-US" smtClean="0"/>
              <a:t>1/30/2015</a:t>
            </a:fld>
            <a:endParaRPr lang="en-US"/>
          </a:p>
        </p:txBody>
      </p:sp>
      <p:sp>
        <p:nvSpPr>
          <p:cNvPr id="5" name="Footer Placeholder 4"/>
          <p:cNvSpPr>
            <a:spLocks noGrp="1"/>
          </p:cNvSpPr>
          <p:nvPr>
            <p:ph type="ftr" sz="quarter" idx="11"/>
          </p:nvPr>
        </p:nvSpPr>
        <p:spPr/>
        <p:txBody>
          <a:bodyPr/>
          <a:lstStyle/>
          <a:p>
            <a:r>
              <a:rPr lang="en-US" smtClean="0"/>
              <a:t>ACCUTOME</a:t>
            </a:r>
            <a:endParaRPr lang="en-US"/>
          </a:p>
        </p:txBody>
      </p:sp>
      <p:sp>
        <p:nvSpPr>
          <p:cNvPr id="6" name="Slide Number Placeholder 5"/>
          <p:cNvSpPr>
            <a:spLocks noGrp="1"/>
          </p:cNvSpPr>
          <p:nvPr>
            <p:ph type="sldNum" sz="quarter" idx="12"/>
          </p:nvPr>
        </p:nvSpPr>
        <p:spPr/>
        <p:txBody>
          <a:bodyPr/>
          <a:lstStyle/>
          <a:p>
            <a:fld id="{7E7A60FF-E1CD-4FBC-B24E-AAE1945614F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F28FF1-39A7-493A-96A2-6407CA2CDA84}" type="datetime1">
              <a:rPr lang="en-US" smtClean="0"/>
              <a:t>1/30/2015</a:t>
            </a:fld>
            <a:endParaRPr lang="en-US"/>
          </a:p>
        </p:txBody>
      </p:sp>
      <p:sp>
        <p:nvSpPr>
          <p:cNvPr id="5" name="Footer Placeholder 4"/>
          <p:cNvSpPr>
            <a:spLocks noGrp="1"/>
          </p:cNvSpPr>
          <p:nvPr>
            <p:ph type="ftr" sz="quarter" idx="11"/>
          </p:nvPr>
        </p:nvSpPr>
        <p:spPr/>
        <p:txBody>
          <a:bodyPr/>
          <a:lstStyle/>
          <a:p>
            <a:r>
              <a:rPr lang="en-US" smtClean="0"/>
              <a:t>ACCUTOME</a:t>
            </a:r>
            <a:endParaRPr lang="en-US"/>
          </a:p>
        </p:txBody>
      </p:sp>
      <p:sp>
        <p:nvSpPr>
          <p:cNvPr id="6" name="Slide Number Placeholder 5"/>
          <p:cNvSpPr>
            <a:spLocks noGrp="1"/>
          </p:cNvSpPr>
          <p:nvPr>
            <p:ph type="sldNum" sz="quarter" idx="12"/>
          </p:nvPr>
        </p:nvSpPr>
        <p:spPr/>
        <p:txBody>
          <a:bodyPr/>
          <a:lstStyle/>
          <a:p>
            <a:fld id="{7E7A60FF-E1CD-4FBC-B24E-AAE1945614F2}"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1FDEF5-4528-4212-9841-9C003192D953}" type="datetime1">
              <a:rPr lang="en-US" smtClean="0"/>
              <a:t>1/30/2015</a:t>
            </a:fld>
            <a:endParaRPr lang="en-US"/>
          </a:p>
        </p:txBody>
      </p:sp>
      <p:sp>
        <p:nvSpPr>
          <p:cNvPr id="5" name="Footer Placeholder 4"/>
          <p:cNvSpPr>
            <a:spLocks noGrp="1"/>
          </p:cNvSpPr>
          <p:nvPr>
            <p:ph type="ftr" sz="quarter" idx="11"/>
          </p:nvPr>
        </p:nvSpPr>
        <p:spPr/>
        <p:txBody>
          <a:bodyPr/>
          <a:lstStyle/>
          <a:p>
            <a:r>
              <a:rPr lang="en-US" smtClean="0"/>
              <a:t>ACCUTOME</a:t>
            </a:r>
            <a:endParaRPr lang="en-US"/>
          </a:p>
        </p:txBody>
      </p:sp>
      <p:sp>
        <p:nvSpPr>
          <p:cNvPr id="6" name="Slide Number Placeholder 5"/>
          <p:cNvSpPr>
            <a:spLocks noGrp="1"/>
          </p:cNvSpPr>
          <p:nvPr>
            <p:ph type="sldNum" sz="quarter" idx="12"/>
          </p:nvPr>
        </p:nvSpPr>
        <p:spPr/>
        <p:txBody>
          <a:bodyPr/>
          <a:lstStyle/>
          <a:p>
            <a:fld id="{7E7A60FF-E1CD-4FBC-B24E-AAE1945614F2}"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F8E282D-EB86-4D69-9FB9-E7D32B5500AF}" type="datetime1">
              <a:rPr lang="en-US" smtClean="0"/>
              <a:t>1/30/2015</a:t>
            </a:fld>
            <a:endParaRPr lang="en-US"/>
          </a:p>
        </p:txBody>
      </p:sp>
      <p:sp>
        <p:nvSpPr>
          <p:cNvPr id="5" name="Footer Placeholder 4"/>
          <p:cNvSpPr>
            <a:spLocks noGrp="1"/>
          </p:cNvSpPr>
          <p:nvPr>
            <p:ph type="ftr" sz="quarter" idx="11"/>
          </p:nvPr>
        </p:nvSpPr>
        <p:spPr/>
        <p:txBody>
          <a:bodyPr/>
          <a:lstStyle/>
          <a:p>
            <a:r>
              <a:rPr lang="en-US" smtClean="0"/>
              <a:t>ACCUTOME</a:t>
            </a:r>
            <a:endParaRPr lang="en-US"/>
          </a:p>
        </p:txBody>
      </p:sp>
      <p:sp>
        <p:nvSpPr>
          <p:cNvPr id="6" name="Slide Number Placeholder 5"/>
          <p:cNvSpPr>
            <a:spLocks noGrp="1"/>
          </p:cNvSpPr>
          <p:nvPr>
            <p:ph type="sldNum" sz="quarter" idx="12"/>
          </p:nvPr>
        </p:nvSpPr>
        <p:spPr/>
        <p:txBody>
          <a:bodyPr/>
          <a:lstStyle/>
          <a:p>
            <a:fld id="{7E7A60FF-E1CD-4FBC-B24E-AAE1945614F2}"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EB13FB7-0B25-4D10-958E-ADC5C2758EB4}" type="datetime1">
              <a:rPr lang="en-US" smtClean="0"/>
              <a:t>1/30/2015</a:t>
            </a:fld>
            <a:endParaRPr lang="en-US"/>
          </a:p>
        </p:txBody>
      </p:sp>
      <p:sp>
        <p:nvSpPr>
          <p:cNvPr id="6" name="Footer Placeholder 5"/>
          <p:cNvSpPr>
            <a:spLocks noGrp="1"/>
          </p:cNvSpPr>
          <p:nvPr>
            <p:ph type="ftr" sz="quarter" idx="11"/>
          </p:nvPr>
        </p:nvSpPr>
        <p:spPr/>
        <p:txBody>
          <a:bodyPr/>
          <a:lstStyle/>
          <a:p>
            <a:r>
              <a:rPr lang="en-US" smtClean="0"/>
              <a:t>ACCUTOME</a:t>
            </a:r>
            <a:endParaRPr lang="en-US"/>
          </a:p>
        </p:txBody>
      </p:sp>
      <p:sp>
        <p:nvSpPr>
          <p:cNvPr id="7" name="Slide Number Placeholder 6"/>
          <p:cNvSpPr>
            <a:spLocks noGrp="1"/>
          </p:cNvSpPr>
          <p:nvPr>
            <p:ph type="sldNum" sz="quarter" idx="12"/>
          </p:nvPr>
        </p:nvSpPr>
        <p:spPr/>
        <p:txBody>
          <a:bodyPr/>
          <a:lstStyle/>
          <a:p>
            <a:fld id="{7E7A60FF-E1CD-4FBC-B24E-AAE1945614F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3A27F6C-1465-4BB2-815D-AA10D98674C2}" type="datetime1">
              <a:rPr lang="en-US" smtClean="0"/>
              <a:t>1/30/2015</a:t>
            </a:fld>
            <a:endParaRPr lang="en-US"/>
          </a:p>
        </p:txBody>
      </p:sp>
      <p:sp>
        <p:nvSpPr>
          <p:cNvPr id="8" name="Footer Placeholder 7"/>
          <p:cNvSpPr>
            <a:spLocks noGrp="1"/>
          </p:cNvSpPr>
          <p:nvPr>
            <p:ph type="ftr" sz="quarter" idx="11"/>
          </p:nvPr>
        </p:nvSpPr>
        <p:spPr/>
        <p:txBody>
          <a:bodyPr/>
          <a:lstStyle/>
          <a:p>
            <a:r>
              <a:rPr lang="en-US" smtClean="0"/>
              <a:t>ACCUTOME</a:t>
            </a:r>
            <a:endParaRPr lang="en-US"/>
          </a:p>
        </p:txBody>
      </p:sp>
      <p:sp>
        <p:nvSpPr>
          <p:cNvPr id="9" name="Slide Number Placeholder 8"/>
          <p:cNvSpPr>
            <a:spLocks noGrp="1"/>
          </p:cNvSpPr>
          <p:nvPr>
            <p:ph type="sldNum" sz="quarter" idx="12"/>
          </p:nvPr>
        </p:nvSpPr>
        <p:spPr/>
        <p:txBody>
          <a:bodyPr/>
          <a:lstStyle/>
          <a:p>
            <a:fld id="{7E7A60FF-E1CD-4FBC-B24E-AAE1945614F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604696F-61FC-43E1-A762-13338A090751}" type="datetime1">
              <a:rPr lang="en-US" smtClean="0"/>
              <a:t>1/30/2015</a:t>
            </a:fld>
            <a:endParaRPr lang="en-US"/>
          </a:p>
        </p:txBody>
      </p:sp>
      <p:sp>
        <p:nvSpPr>
          <p:cNvPr id="4" name="Footer Placeholder 3"/>
          <p:cNvSpPr>
            <a:spLocks noGrp="1"/>
          </p:cNvSpPr>
          <p:nvPr>
            <p:ph type="ftr" sz="quarter" idx="11"/>
          </p:nvPr>
        </p:nvSpPr>
        <p:spPr/>
        <p:txBody>
          <a:bodyPr/>
          <a:lstStyle/>
          <a:p>
            <a:r>
              <a:rPr lang="en-US" smtClean="0"/>
              <a:t>ACCUTOME</a:t>
            </a:r>
            <a:endParaRPr lang="en-US"/>
          </a:p>
        </p:txBody>
      </p:sp>
      <p:sp>
        <p:nvSpPr>
          <p:cNvPr id="5" name="Slide Number Placeholder 4"/>
          <p:cNvSpPr>
            <a:spLocks noGrp="1"/>
          </p:cNvSpPr>
          <p:nvPr>
            <p:ph type="sldNum" sz="quarter" idx="12"/>
          </p:nvPr>
        </p:nvSpPr>
        <p:spPr/>
        <p:txBody>
          <a:bodyPr/>
          <a:lstStyle/>
          <a:p>
            <a:fld id="{7E7A60FF-E1CD-4FBC-B24E-AAE1945614F2}"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0EDA7F-A363-4ABF-B011-4AB5622F08B2}" type="datetime1">
              <a:rPr lang="en-US" smtClean="0"/>
              <a:t>1/30/2015</a:t>
            </a:fld>
            <a:endParaRPr lang="en-US"/>
          </a:p>
        </p:txBody>
      </p:sp>
      <p:sp>
        <p:nvSpPr>
          <p:cNvPr id="3" name="Footer Placeholder 2"/>
          <p:cNvSpPr>
            <a:spLocks noGrp="1"/>
          </p:cNvSpPr>
          <p:nvPr>
            <p:ph type="ftr" sz="quarter" idx="11"/>
          </p:nvPr>
        </p:nvSpPr>
        <p:spPr/>
        <p:txBody>
          <a:bodyPr/>
          <a:lstStyle/>
          <a:p>
            <a:r>
              <a:rPr lang="en-US" smtClean="0"/>
              <a:t>ACCUTOME</a:t>
            </a:r>
            <a:endParaRPr lang="en-US"/>
          </a:p>
        </p:txBody>
      </p:sp>
      <p:sp>
        <p:nvSpPr>
          <p:cNvPr id="4" name="Slide Number Placeholder 3"/>
          <p:cNvSpPr>
            <a:spLocks noGrp="1"/>
          </p:cNvSpPr>
          <p:nvPr>
            <p:ph type="sldNum" sz="quarter" idx="12"/>
          </p:nvPr>
        </p:nvSpPr>
        <p:spPr/>
        <p:txBody>
          <a:bodyPr/>
          <a:lstStyle/>
          <a:p>
            <a:fld id="{7E7A60FF-E1CD-4FBC-B24E-AAE1945614F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A60603-AE8F-4A0E-BD9B-4B18F6C90272}" type="datetime1">
              <a:rPr lang="en-US" smtClean="0"/>
              <a:t>1/30/2015</a:t>
            </a:fld>
            <a:endParaRPr lang="en-US"/>
          </a:p>
        </p:txBody>
      </p:sp>
      <p:sp>
        <p:nvSpPr>
          <p:cNvPr id="6" name="Footer Placeholder 5"/>
          <p:cNvSpPr>
            <a:spLocks noGrp="1"/>
          </p:cNvSpPr>
          <p:nvPr>
            <p:ph type="ftr" sz="quarter" idx="11"/>
          </p:nvPr>
        </p:nvSpPr>
        <p:spPr/>
        <p:txBody>
          <a:bodyPr/>
          <a:lstStyle/>
          <a:p>
            <a:r>
              <a:rPr lang="en-US" smtClean="0"/>
              <a:t>ACCUTOME</a:t>
            </a:r>
            <a:endParaRPr lang="en-US"/>
          </a:p>
        </p:txBody>
      </p:sp>
      <p:sp>
        <p:nvSpPr>
          <p:cNvPr id="7" name="Slide Number Placeholder 6"/>
          <p:cNvSpPr>
            <a:spLocks noGrp="1"/>
          </p:cNvSpPr>
          <p:nvPr>
            <p:ph type="sldNum" sz="quarter" idx="12"/>
          </p:nvPr>
        </p:nvSpPr>
        <p:spPr/>
        <p:txBody>
          <a:bodyPr/>
          <a:lstStyle/>
          <a:p>
            <a:fld id="{7E7A60FF-E1CD-4FBC-B24E-AAE1945614F2}" type="slidenum">
              <a:rPr lang="en-US" smtClean="0"/>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42DD85C0-0A5A-4EB9-9D5A-4AC81AB5E984}" type="datetime1">
              <a:rPr lang="en-US" smtClean="0"/>
              <a:t>1/30/2015</a:t>
            </a:fld>
            <a:endParaRPr lang="en-US"/>
          </a:p>
        </p:txBody>
      </p:sp>
      <p:sp>
        <p:nvSpPr>
          <p:cNvPr id="9" name="Slide Number Placeholder 8"/>
          <p:cNvSpPr>
            <a:spLocks noGrp="1"/>
          </p:cNvSpPr>
          <p:nvPr>
            <p:ph type="sldNum" sz="quarter" idx="11"/>
          </p:nvPr>
        </p:nvSpPr>
        <p:spPr/>
        <p:txBody>
          <a:bodyPr/>
          <a:lstStyle/>
          <a:p>
            <a:fld id="{7E7A60FF-E1CD-4FBC-B24E-AAE1945614F2}" type="slidenum">
              <a:rPr lang="en-US" smtClean="0"/>
              <a:t>‹#›</a:t>
            </a:fld>
            <a:endParaRPr lang="en-US"/>
          </a:p>
        </p:txBody>
      </p:sp>
      <p:sp>
        <p:nvSpPr>
          <p:cNvPr id="10" name="Footer Placeholder 9"/>
          <p:cNvSpPr>
            <a:spLocks noGrp="1"/>
          </p:cNvSpPr>
          <p:nvPr>
            <p:ph type="ftr" sz="quarter" idx="12"/>
          </p:nvPr>
        </p:nvSpPr>
        <p:spPr/>
        <p:txBody>
          <a:bodyPr/>
          <a:lstStyle/>
          <a:p>
            <a:r>
              <a:rPr lang="en-US" smtClean="0"/>
              <a:t>ACCUTOME</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7E7A60FF-E1CD-4FBC-B24E-AAE1945614F2}" type="slidenum">
              <a:rPr lang="en-US" smtClean="0"/>
              <a:t>‹#›</a:t>
            </a:fld>
            <a:endParaRPr 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r>
              <a:rPr lang="en-US" smtClean="0"/>
              <a:t>ACCUTOME</a:t>
            </a:r>
            <a:endParaRPr lang="en-US"/>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1A5A2782-93CF-4AB1-9822-C608388FD05B}" type="datetime1">
              <a:rPr lang="en-US" smtClean="0"/>
              <a:t>1/30/2015</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dt="0"/>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w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62000"/>
            <a:ext cx="7772400" cy="1470025"/>
          </a:xfrm>
        </p:spPr>
        <p:txBody>
          <a:bodyPr>
            <a:normAutofit fontScale="90000"/>
          </a:bodyPr>
          <a:lstStyle/>
          <a:p>
            <a:r>
              <a:rPr lang="en-US" dirty="0" err="1" smtClean="0"/>
              <a:t>Accutome</a:t>
            </a:r>
            <a:r>
              <a:rPr lang="en-US" dirty="0" smtClean="0"/>
              <a:t> A-scan Plus Connect ® Visual </a:t>
            </a:r>
            <a:r>
              <a:rPr lang="en-US" dirty="0"/>
              <a:t>Aid</a:t>
            </a:r>
          </a:p>
        </p:txBody>
      </p:sp>
      <p:sp>
        <p:nvSpPr>
          <p:cNvPr id="3" name="Subtitle 2"/>
          <p:cNvSpPr>
            <a:spLocks noGrp="1"/>
          </p:cNvSpPr>
          <p:nvPr>
            <p:ph type="subTitle" idx="1"/>
          </p:nvPr>
        </p:nvSpPr>
        <p:spPr>
          <a:xfrm flipH="1" flipV="1">
            <a:off x="7147559" y="5638799"/>
            <a:ext cx="45719" cy="45719"/>
          </a:xfrm>
        </p:spPr>
        <p:txBody>
          <a:bodyPr>
            <a:normAutofit fontScale="25000" lnSpcReduction="20000"/>
          </a:bodyPr>
          <a:lstStyle/>
          <a:p>
            <a:endParaRPr lang="en-US" dirty="0"/>
          </a:p>
        </p:txBody>
      </p:sp>
      <p:pic>
        <p:nvPicPr>
          <p:cNvPr id="6" name="Picture 4" descr="D:\unit (3).eps"/>
          <p:cNvPicPr>
            <a:picLocks noChangeAspect="1" noChangeArrowheads="1"/>
          </p:cNvPicPr>
          <p:nvPr/>
        </p:nvPicPr>
        <p:blipFill rotWithShape="1">
          <a:blip r:embed="rId2">
            <a:extLst>
              <a:ext uri="{28A0092B-C50C-407E-A947-70E740481C1C}">
                <a14:useLocalDpi xmlns:a14="http://schemas.microsoft.com/office/drawing/2010/main" val="0"/>
              </a:ext>
            </a:extLst>
          </a:blip>
          <a:srcRect l="29924" t="22700" r="25702" b="26680"/>
          <a:stretch/>
        </p:blipFill>
        <p:spPr bwMode="auto">
          <a:xfrm>
            <a:off x="1270000" y="2933699"/>
            <a:ext cx="3225800" cy="24638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3200400"/>
            <a:ext cx="2466975" cy="184785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ooter Placeholder 3"/>
          <p:cNvSpPr>
            <a:spLocks noGrp="1"/>
          </p:cNvSpPr>
          <p:nvPr>
            <p:ph type="ftr" sz="quarter" idx="11"/>
          </p:nvPr>
        </p:nvSpPr>
        <p:spPr>
          <a:xfrm rot="5400000">
            <a:off x="7609839" y="1534161"/>
            <a:ext cx="2367281" cy="365760"/>
          </a:xfrm>
        </p:spPr>
        <p:txBody>
          <a:bodyPr/>
          <a:lstStyle/>
          <a:p>
            <a:r>
              <a:rPr lang="en-US" sz="3200" dirty="0" smtClean="0"/>
              <a:t>ACCUTOME</a:t>
            </a:r>
            <a:endParaRPr lang="en-US" sz="3200" dirty="0"/>
          </a:p>
        </p:txBody>
      </p:sp>
    </p:spTree>
    <p:extLst>
      <p:ext uri="{BB962C8B-B14F-4D97-AF65-F5344CB8AC3E}">
        <p14:creationId xmlns:p14="http://schemas.microsoft.com/office/powerpoint/2010/main" val="32617864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9200" y="685800"/>
            <a:ext cx="1162882" cy="584775"/>
          </a:xfrm>
          <a:prstGeom prst="rect">
            <a:avLst/>
          </a:prstGeom>
          <a:noFill/>
        </p:spPr>
        <p:txBody>
          <a:bodyPr wrap="none" rtlCol="0">
            <a:spAutoFit/>
          </a:bodyPr>
          <a:lstStyle/>
          <a:p>
            <a:r>
              <a:rPr lang="en-US" sz="3200" dirty="0" smtClean="0"/>
              <a:t>Notes</a:t>
            </a:r>
            <a:endParaRPr lang="en-US" sz="3200" dirty="0"/>
          </a:p>
        </p:txBody>
      </p:sp>
      <p:graphicFrame>
        <p:nvGraphicFramePr>
          <p:cNvPr id="3" name="Table 2"/>
          <p:cNvGraphicFramePr>
            <a:graphicFrameLocks noGrp="1"/>
          </p:cNvGraphicFramePr>
          <p:nvPr>
            <p:extLst>
              <p:ext uri="{D42A27DB-BD31-4B8C-83A1-F6EECF244321}">
                <p14:modId xmlns:p14="http://schemas.microsoft.com/office/powerpoint/2010/main" val="725503882"/>
              </p:ext>
            </p:extLst>
          </p:nvPr>
        </p:nvGraphicFramePr>
        <p:xfrm>
          <a:off x="1360264" y="1753230"/>
          <a:ext cx="6279888" cy="4231934"/>
        </p:xfrm>
        <a:graphic>
          <a:graphicData uri="http://schemas.openxmlformats.org/drawingml/2006/table">
            <a:tbl>
              <a:tblPr>
                <a:tableStyleId>{2D5ABB26-0587-4C30-8999-92F81FD0307C}</a:tableStyleId>
              </a:tblPr>
              <a:tblGrid>
                <a:gridCol w="6279888"/>
              </a:tblGrid>
              <a:tr h="4231934">
                <a:tc>
                  <a:txBody>
                    <a:bodyPr/>
                    <a:lstStyle/>
                    <a:p>
                      <a:r>
                        <a:rPr lang="en-US" dirty="0" smtClean="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lang="en-US" dirty="0"/>
                    </a:p>
                  </a:txBody>
                  <a:tcPr/>
                </a:tc>
              </a:tr>
            </a:tbl>
          </a:graphicData>
        </a:graphic>
      </p:graphicFrame>
      <p:sp>
        <p:nvSpPr>
          <p:cNvPr id="4" name="Footer Placeholder 3"/>
          <p:cNvSpPr>
            <a:spLocks noGrp="1"/>
          </p:cNvSpPr>
          <p:nvPr>
            <p:ph type="ftr" sz="quarter" idx="11"/>
          </p:nvPr>
        </p:nvSpPr>
        <p:spPr>
          <a:xfrm rot="5400000">
            <a:off x="7609839" y="1534161"/>
            <a:ext cx="2367281" cy="365760"/>
          </a:xfrm>
        </p:spPr>
        <p:txBody>
          <a:bodyPr/>
          <a:lstStyle/>
          <a:p>
            <a:r>
              <a:rPr lang="en-US" sz="3200" dirty="0" smtClean="0"/>
              <a:t>ACCUTOME</a:t>
            </a:r>
            <a:endParaRPr lang="en-US" sz="3200" dirty="0"/>
          </a:p>
        </p:txBody>
      </p:sp>
    </p:spTree>
    <p:extLst>
      <p:ext uri="{BB962C8B-B14F-4D97-AF65-F5344CB8AC3E}">
        <p14:creationId xmlns:p14="http://schemas.microsoft.com/office/powerpoint/2010/main" val="29935752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44842"/>
            <a:ext cx="5324475" cy="616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248400" y="1752600"/>
            <a:ext cx="1600200" cy="1477328"/>
          </a:xfrm>
          <a:prstGeom prst="rect">
            <a:avLst/>
          </a:prstGeom>
        </p:spPr>
        <p:txBody>
          <a:bodyPr wrap="square">
            <a:spAutoFit/>
          </a:bodyPr>
          <a:lstStyle/>
          <a:p>
            <a:r>
              <a:rPr lang="en-US" sz="1000" dirty="0" smtClean="0"/>
              <a:t>1.Insert probe through the hole on the top of the immersion shell. Do not extend the probe past the scored line.</a:t>
            </a:r>
          </a:p>
          <a:p>
            <a:r>
              <a:rPr lang="en-US" sz="1000" dirty="0" smtClean="0"/>
              <a:t> 2. Twist the screw on the side of the shell, locking the probe into position. Do not over tighten.</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3581400"/>
            <a:ext cx="2390775"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986141" y="1383268"/>
            <a:ext cx="1543692" cy="369332"/>
          </a:xfrm>
          <a:prstGeom prst="rect">
            <a:avLst/>
          </a:prstGeom>
          <a:noFill/>
        </p:spPr>
        <p:txBody>
          <a:bodyPr wrap="none" rtlCol="0">
            <a:spAutoFit/>
          </a:bodyPr>
          <a:lstStyle/>
          <a:p>
            <a:r>
              <a:rPr lang="en-US" dirty="0" smtClean="0"/>
              <a:t>Probe Position</a:t>
            </a:r>
            <a:endParaRPr lang="en-US" dirty="0"/>
          </a:p>
        </p:txBody>
      </p:sp>
      <p:sp>
        <p:nvSpPr>
          <p:cNvPr id="5" name="Footer Placeholder 4"/>
          <p:cNvSpPr>
            <a:spLocks noGrp="1"/>
          </p:cNvSpPr>
          <p:nvPr>
            <p:ph type="ftr" sz="quarter" idx="11"/>
          </p:nvPr>
        </p:nvSpPr>
        <p:spPr>
          <a:xfrm rot="5400000">
            <a:off x="7609839" y="1310337"/>
            <a:ext cx="2367281" cy="365760"/>
          </a:xfrm>
        </p:spPr>
        <p:txBody>
          <a:bodyPr/>
          <a:lstStyle/>
          <a:p>
            <a:r>
              <a:rPr lang="en-US" sz="3200" dirty="0" smtClean="0"/>
              <a:t>ACCUTOME</a:t>
            </a:r>
            <a:endParaRPr lang="en-US" sz="3200" dirty="0"/>
          </a:p>
        </p:txBody>
      </p:sp>
    </p:spTree>
    <p:extLst>
      <p:ext uri="{BB962C8B-B14F-4D97-AF65-F5344CB8AC3E}">
        <p14:creationId xmlns:p14="http://schemas.microsoft.com/office/powerpoint/2010/main" val="2170243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rot="5400000">
            <a:off x="7571740" y="1992687"/>
            <a:ext cx="2443479" cy="365760"/>
          </a:xfrm>
        </p:spPr>
        <p:txBody>
          <a:bodyPr/>
          <a:lstStyle/>
          <a:p>
            <a:r>
              <a:rPr lang="en-US" sz="3200" dirty="0" smtClean="0"/>
              <a:t>ACCUTOME</a:t>
            </a:r>
            <a:endParaRPr lang="en-US" sz="3200" dirty="0"/>
          </a:p>
        </p:txBody>
      </p:sp>
      <p:sp>
        <p:nvSpPr>
          <p:cNvPr id="3" name="TextBox 2"/>
          <p:cNvSpPr txBox="1"/>
          <p:nvPr/>
        </p:nvSpPr>
        <p:spPr>
          <a:xfrm>
            <a:off x="-12700" y="152399"/>
            <a:ext cx="5867400" cy="646331"/>
          </a:xfrm>
          <a:prstGeom prst="rect">
            <a:avLst/>
          </a:prstGeom>
          <a:noFill/>
        </p:spPr>
        <p:txBody>
          <a:bodyPr wrap="square" rtlCol="0">
            <a:spAutoFit/>
          </a:bodyPr>
          <a:lstStyle/>
          <a:p>
            <a:r>
              <a:rPr lang="en-US" sz="3600" dirty="0" smtClean="0"/>
              <a:t>Control Tabs</a:t>
            </a:r>
            <a:endParaRPr lang="en-US" sz="3600" dirty="0"/>
          </a:p>
        </p:txBody>
      </p:sp>
      <p:pic>
        <p:nvPicPr>
          <p:cNvPr id="2051" name="Picture 3"/>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9740" l="0" r="94656">
                        <a14:foregroundMark x1="32723" y1="69271" x2="32723" y2="69271"/>
                        <a14:foregroundMark x1="89165" y1="19792" x2="89165" y2="19792"/>
                        <a14:foregroundMark x1="17277" y1="20573" x2="17277" y2="20573"/>
                        <a14:foregroundMark x1="32723" y1="18099" x2="32723" y2="18099"/>
                        <a14:foregroundMark x1="31772" y1="16016" x2="31772" y2="16016"/>
                        <a14:foregroundMark x1="33309" y1="16797" x2="33309" y2="16797"/>
                        <a14:foregroundMark x1="4612" y1="16276" x2="4612" y2="16276"/>
                        <a14:foregroundMark x1="93119" y1="1302" x2="93119" y2="1302"/>
                        <a14:foregroundMark x1="94070" y1="55990" x2="94070" y2="55990"/>
                        <a14:foregroundMark x1="93851" y1="60026" x2="93851" y2="60026"/>
                      </a14:backgroundRemoval>
                    </a14:imgEffect>
                  </a14:imgLayer>
                </a14:imgProps>
              </a:ext>
              <a:ext uri="{28A0092B-C50C-407E-A947-70E740481C1C}">
                <a14:useLocalDpi xmlns:a14="http://schemas.microsoft.com/office/drawing/2010/main" val="0"/>
              </a:ext>
            </a:extLst>
          </a:blip>
          <a:srcRect/>
          <a:stretch>
            <a:fillRect/>
          </a:stretch>
        </p:blipFill>
        <p:spPr bwMode="auto">
          <a:xfrm>
            <a:off x="114300" y="2175567"/>
            <a:ext cx="8305800" cy="46697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cxnSp>
        <p:nvCxnSpPr>
          <p:cNvPr id="9" name="Straight Arrow Connector 8"/>
          <p:cNvCxnSpPr/>
          <p:nvPr/>
        </p:nvCxnSpPr>
        <p:spPr>
          <a:xfrm>
            <a:off x="1600200" y="1565967"/>
            <a:ext cx="0" cy="6096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2" name="Straight Arrow Connector 11"/>
          <p:cNvCxnSpPr/>
          <p:nvPr/>
        </p:nvCxnSpPr>
        <p:spPr>
          <a:xfrm>
            <a:off x="2667000" y="1565967"/>
            <a:ext cx="0" cy="6096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3" name="Straight Arrow Connector 12"/>
          <p:cNvCxnSpPr/>
          <p:nvPr/>
        </p:nvCxnSpPr>
        <p:spPr>
          <a:xfrm>
            <a:off x="3733800" y="1565967"/>
            <a:ext cx="0" cy="6096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4" name="Straight Arrow Connector 13"/>
          <p:cNvCxnSpPr/>
          <p:nvPr/>
        </p:nvCxnSpPr>
        <p:spPr>
          <a:xfrm>
            <a:off x="609600" y="1565967"/>
            <a:ext cx="0" cy="6096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0" name="TextBox 9"/>
          <p:cNvSpPr txBox="1"/>
          <p:nvPr/>
        </p:nvSpPr>
        <p:spPr>
          <a:xfrm>
            <a:off x="457200" y="722531"/>
            <a:ext cx="7620000" cy="738664"/>
          </a:xfrm>
          <a:prstGeom prst="rect">
            <a:avLst/>
          </a:prstGeom>
          <a:noFill/>
        </p:spPr>
        <p:txBody>
          <a:bodyPr wrap="square" rtlCol="0">
            <a:spAutoFit/>
          </a:bodyPr>
          <a:lstStyle/>
          <a:p>
            <a:r>
              <a:rPr lang="en-US" sz="1400" dirty="0" smtClean="0"/>
              <a:t>Used to navigate to different screens within the software. Each tab takes your to the corresponding screen for  things like transferring or recalling </a:t>
            </a:r>
            <a:r>
              <a:rPr lang="en-US" sz="1400" b="1" i="1" dirty="0" smtClean="0"/>
              <a:t>exams</a:t>
            </a:r>
            <a:r>
              <a:rPr lang="en-US" sz="1400" dirty="0" smtClean="0"/>
              <a:t>, viewing a </a:t>
            </a:r>
            <a:r>
              <a:rPr lang="en-US" sz="1400" b="1" i="1" dirty="0" smtClean="0"/>
              <a:t>measurement</a:t>
            </a:r>
            <a:r>
              <a:rPr lang="en-US" sz="1400" dirty="0" smtClean="0"/>
              <a:t> for a patient, performing an </a:t>
            </a:r>
            <a:r>
              <a:rPr lang="en-US" sz="1400" b="1" i="1" dirty="0" smtClean="0"/>
              <a:t>IOL</a:t>
            </a:r>
            <a:r>
              <a:rPr lang="en-US" sz="1400" dirty="0" smtClean="0"/>
              <a:t> implant </a:t>
            </a:r>
            <a:r>
              <a:rPr lang="en-US" sz="1400" b="1" i="1" dirty="0" smtClean="0"/>
              <a:t>calculation</a:t>
            </a:r>
            <a:r>
              <a:rPr lang="en-US" sz="1400" dirty="0" smtClean="0"/>
              <a:t> or customizing the software </a:t>
            </a:r>
            <a:r>
              <a:rPr lang="en-US" sz="1400" b="1" i="1" dirty="0" smtClean="0"/>
              <a:t>setup</a:t>
            </a:r>
            <a:r>
              <a:rPr lang="en-US" sz="1400" dirty="0" smtClean="0"/>
              <a:t> to meet your particular needs.</a:t>
            </a:r>
            <a:endParaRPr lang="en-US" sz="1400" dirty="0"/>
          </a:p>
        </p:txBody>
      </p:sp>
    </p:spTree>
    <p:extLst>
      <p:ext uri="{BB962C8B-B14F-4D97-AF65-F5344CB8AC3E}">
        <p14:creationId xmlns:p14="http://schemas.microsoft.com/office/powerpoint/2010/main" val="22926398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6350" y="144959"/>
            <a:ext cx="2769541" cy="584775"/>
          </a:xfrm>
          <a:prstGeom prst="rect">
            <a:avLst/>
          </a:prstGeom>
          <a:noFill/>
        </p:spPr>
        <p:txBody>
          <a:bodyPr wrap="none" rtlCol="0">
            <a:spAutoFit/>
          </a:bodyPr>
          <a:lstStyle/>
          <a:p>
            <a:r>
              <a:rPr lang="en-US" sz="3200" dirty="0" smtClean="0"/>
              <a:t>Scan Alignment</a:t>
            </a:r>
            <a:endParaRPr lang="en-US" sz="3200" dirty="0"/>
          </a:p>
        </p:txBody>
      </p:sp>
      <p:sp>
        <p:nvSpPr>
          <p:cNvPr id="3" name="Footer Placeholder 2"/>
          <p:cNvSpPr>
            <a:spLocks noGrp="1"/>
          </p:cNvSpPr>
          <p:nvPr>
            <p:ph type="ftr" sz="quarter" idx="11"/>
          </p:nvPr>
        </p:nvSpPr>
        <p:spPr>
          <a:xfrm rot="5400000">
            <a:off x="7609839" y="1686561"/>
            <a:ext cx="2367281" cy="365760"/>
          </a:xfrm>
        </p:spPr>
        <p:txBody>
          <a:bodyPr/>
          <a:lstStyle/>
          <a:p>
            <a:r>
              <a:rPr lang="en-US" sz="3200" dirty="0" smtClean="0"/>
              <a:t>ACCUTOME</a:t>
            </a:r>
            <a:endParaRPr lang="en-US" sz="3200" dirty="0"/>
          </a:p>
        </p:txBody>
      </p:sp>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95315">
                        <a14:foregroundMark x1="28624" y1="1042" x2="28624" y2="1042"/>
                        <a14:foregroundMark x1="32430" y1="1042" x2="32430" y2="1042"/>
                        <a14:foregroundMark x1="39678" y1="1563" x2="39678" y2="1563"/>
                        <a14:foregroundMark x1="47291" y1="2083" x2="47291" y2="2083"/>
                        <a14:foregroundMark x1="94143" y1="1042" x2="94143" y2="1042"/>
                        <a14:foregroundMark x1="88873" y1="1302" x2="88873" y2="1302"/>
                        <a14:foregroundMark x1="83163" y1="1302" x2="83163" y2="1302"/>
                        <a14:foregroundMark x1="76061" y1="1042" x2="76061" y2="1042"/>
                        <a14:foregroundMark x1="61420" y1="1302" x2="61420" y2="1302"/>
                        <a14:foregroundMark x1="67423" y1="1302" x2="67423" y2="1302"/>
                        <a14:foregroundMark x1="54758" y1="1563" x2="54758" y2="1563"/>
                        <a14:foregroundMark x1="34407" y1="94792" x2="34407" y2="94792"/>
                        <a14:foregroundMark x1="12079" y1="94271" x2="12079" y2="94271"/>
                        <a14:foregroundMark x1="36310" y1="1563" x2="36310" y2="1563"/>
                      </a14:backgroundRemoval>
                    </a14:imgEffect>
                  </a14:imgLayer>
                </a14:imgProps>
              </a:ext>
              <a:ext uri="{28A0092B-C50C-407E-A947-70E740481C1C}">
                <a14:useLocalDpi xmlns:a14="http://schemas.microsoft.com/office/drawing/2010/main" val="0"/>
              </a:ext>
            </a:extLst>
          </a:blip>
          <a:srcRect/>
          <a:stretch>
            <a:fillRect/>
          </a:stretch>
        </p:blipFill>
        <p:spPr bwMode="auto">
          <a:xfrm>
            <a:off x="25870" y="1828800"/>
            <a:ext cx="8700407" cy="4891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667000" y="729734"/>
            <a:ext cx="5029200" cy="369332"/>
          </a:xfrm>
          <a:prstGeom prst="rect">
            <a:avLst/>
          </a:prstGeom>
          <a:noFill/>
        </p:spPr>
        <p:txBody>
          <a:bodyPr wrap="square" rtlCol="0">
            <a:spAutoFit/>
          </a:bodyPr>
          <a:lstStyle/>
          <a:p>
            <a:r>
              <a:rPr lang="en-US" b="1" i="1" dirty="0" smtClean="0"/>
              <a:t>Proper scan alignment</a:t>
            </a:r>
            <a:endParaRPr lang="en-US" b="1" i="1" dirty="0"/>
          </a:p>
        </p:txBody>
      </p:sp>
      <p:cxnSp>
        <p:nvCxnSpPr>
          <p:cNvPr id="8" name="Straight Arrow Connector 7"/>
          <p:cNvCxnSpPr/>
          <p:nvPr/>
        </p:nvCxnSpPr>
        <p:spPr>
          <a:xfrm flipH="1">
            <a:off x="533400" y="1600200"/>
            <a:ext cx="381000" cy="7620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2" name="Straight Arrow Connector 11"/>
          <p:cNvCxnSpPr>
            <a:stCxn id="11" idx="2"/>
          </p:cNvCxnSpPr>
          <p:nvPr/>
        </p:nvCxnSpPr>
        <p:spPr>
          <a:xfrm flipH="1">
            <a:off x="1079500" y="1390134"/>
            <a:ext cx="471621" cy="97206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3" name="Straight Arrow Connector 12"/>
          <p:cNvCxnSpPr/>
          <p:nvPr/>
        </p:nvCxnSpPr>
        <p:spPr>
          <a:xfrm flipH="1">
            <a:off x="1689570" y="1600200"/>
            <a:ext cx="381000" cy="7620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4" name="Straight Arrow Connector 13"/>
          <p:cNvCxnSpPr/>
          <p:nvPr/>
        </p:nvCxnSpPr>
        <p:spPr>
          <a:xfrm flipH="1">
            <a:off x="4112800" y="1524000"/>
            <a:ext cx="381000" cy="7620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5" name="Straight Arrow Connector 14"/>
          <p:cNvCxnSpPr/>
          <p:nvPr/>
        </p:nvCxnSpPr>
        <p:spPr>
          <a:xfrm flipH="1">
            <a:off x="4553873" y="1612900"/>
            <a:ext cx="381000" cy="7620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0" name="TextBox 9"/>
          <p:cNvSpPr txBox="1"/>
          <p:nvPr/>
        </p:nvSpPr>
        <p:spPr>
          <a:xfrm>
            <a:off x="25870" y="1333500"/>
            <a:ext cx="910827" cy="369332"/>
          </a:xfrm>
          <a:prstGeom prst="rect">
            <a:avLst/>
          </a:prstGeom>
          <a:noFill/>
        </p:spPr>
        <p:txBody>
          <a:bodyPr wrap="none" rtlCol="0">
            <a:spAutoFit/>
          </a:bodyPr>
          <a:lstStyle/>
          <a:p>
            <a:r>
              <a:rPr lang="en-US" dirty="0" smtClean="0"/>
              <a:t>Cornea </a:t>
            </a:r>
            <a:endParaRPr lang="en-US" dirty="0"/>
          </a:p>
        </p:txBody>
      </p:sp>
      <p:sp>
        <p:nvSpPr>
          <p:cNvPr id="11" name="TextBox 10"/>
          <p:cNvSpPr txBox="1"/>
          <p:nvPr/>
        </p:nvSpPr>
        <p:spPr>
          <a:xfrm>
            <a:off x="869396" y="1020802"/>
            <a:ext cx="1363450" cy="369332"/>
          </a:xfrm>
          <a:prstGeom prst="rect">
            <a:avLst/>
          </a:prstGeom>
          <a:noFill/>
        </p:spPr>
        <p:txBody>
          <a:bodyPr wrap="none" rtlCol="0">
            <a:spAutoFit/>
          </a:bodyPr>
          <a:lstStyle/>
          <a:p>
            <a:r>
              <a:rPr lang="en-US" dirty="0" smtClean="0"/>
              <a:t>Front of lens</a:t>
            </a:r>
            <a:endParaRPr lang="en-US" dirty="0"/>
          </a:p>
        </p:txBody>
      </p:sp>
      <p:sp>
        <p:nvSpPr>
          <p:cNvPr id="17" name="TextBox 16"/>
          <p:cNvSpPr txBox="1"/>
          <p:nvPr/>
        </p:nvSpPr>
        <p:spPr>
          <a:xfrm>
            <a:off x="1880070" y="1288534"/>
            <a:ext cx="1300356" cy="369332"/>
          </a:xfrm>
          <a:prstGeom prst="rect">
            <a:avLst/>
          </a:prstGeom>
          <a:noFill/>
        </p:spPr>
        <p:txBody>
          <a:bodyPr wrap="none" rtlCol="0">
            <a:spAutoFit/>
          </a:bodyPr>
          <a:lstStyle/>
          <a:p>
            <a:r>
              <a:rPr lang="en-US" dirty="0" smtClean="0"/>
              <a:t>Back of lens</a:t>
            </a:r>
            <a:endParaRPr lang="en-US" dirty="0"/>
          </a:p>
        </p:txBody>
      </p:sp>
      <p:sp>
        <p:nvSpPr>
          <p:cNvPr id="18" name="TextBox 17"/>
          <p:cNvSpPr txBox="1"/>
          <p:nvPr/>
        </p:nvSpPr>
        <p:spPr>
          <a:xfrm>
            <a:off x="3718836" y="1205468"/>
            <a:ext cx="835037" cy="369332"/>
          </a:xfrm>
          <a:prstGeom prst="rect">
            <a:avLst/>
          </a:prstGeom>
          <a:noFill/>
        </p:spPr>
        <p:txBody>
          <a:bodyPr wrap="none" rtlCol="0">
            <a:spAutoFit/>
          </a:bodyPr>
          <a:lstStyle/>
          <a:p>
            <a:r>
              <a:rPr lang="en-US" dirty="0" smtClean="0"/>
              <a:t>Retina </a:t>
            </a:r>
            <a:endParaRPr lang="en-US" dirty="0"/>
          </a:p>
        </p:txBody>
      </p:sp>
      <p:sp>
        <p:nvSpPr>
          <p:cNvPr id="19" name="TextBox 18"/>
          <p:cNvSpPr txBox="1"/>
          <p:nvPr/>
        </p:nvSpPr>
        <p:spPr>
          <a:xfrm>
            <a:off x="4934873" y="1333500"/>
            <a:ext cx="795474" cy="369332"/>
          </a:xfrm>
          <a:prstGeom prst="rect">
            <a:avLst/>
          </a:prstGeom>
          <a:noFill/>
        </p:spPr>
        <p:txBody>
          <a:bodyPr wrap="none" rtlCol="0">
            <a:spAutoFit/>
          </a:bodyPr>
          <a:lstStyle/>
          <a:p>
            <a:r>
              <a:rPr lang="en-US" dirty="0" smtClean="0"/>
              <a:t>Sclera </a:t>
            </a:r>
            <a:endParaRPr lang="en-US" dirty="0"/>
          </a:p>
        </p:txBody>
      </p:sp>
    </p:spTree>
    <p:extLst>
      <p:ext uri="{BB962C8B-B14F-4D97-AF65-F5344CB8AC3E}">
        <p14:creationId xmlns:p14="http://schemas.microsoft.com/office/powerpoint/2010/main" val="28542853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163484"/>
            <a:ext cx="2769541" cy="861774"/>
          </a:xfrm>
          <a:prstGeom prst="rect">
            <a:avLst/>
          </a:prstGeom>
          <a:noFill/>
        </p:spPr>
        <p:txBody>
          <a:bodyPr wrap="none" rtlCol="0">
            <a:spAutoFit/>
          </a:bodyPr>
          <a:lstStyle/>
          <a:p>
            <a:r>
              <a:rPr lang="en-US" sz="3200" dirty="0" smtClean="0"/>
              <a:t>Scan Alignment</a:t>
            </a:r>
          </a:p>
          <a:p>
            <a:endParaRPr lang="en-US" dirty="0"/>
          </a:p>
        </p:txBody>
      </p:sp>
      <p:sp>
        <p:nvSpPr>
          <p:cNvPr id="3" name="Footer Placeholder 2"/>
          <p:cNvSpPr>
            <a:spLocks noGrp="1"/>
          </p:cNvSpPr>
          <p:nvPr>
            <p:ph type="ftr" sz="quarter" idx="11"/>
          </p:nvPr>
        </p:nvSpPr>
        <p:spPr>
          <a:xfrm rot="5400000">
            <a:off x="7561501" y="808283"/>
            <a:ext cx="2367281" cy="365760"/>
          </a:xfrm>
        </p:spPr>
        <p:txBody>
          <a:bodyPr/>
          <a:lstStyle/>
          <a:p>
            <a:r>
              <a:rPr lang="en-US" sz="3200" dirty="0" smtClean="0"/>
              <a:t>ACCUTOME</a:t>
            </a:r>
            <a:endParaRPr lang="en-US" sz="3200" dirty="0"/>
          </a:p>
        </p:txBody>
      </p:sp>
      <p:pic>
        <p:nvPicPr>
          <p:cNvPr id="4098"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95095">
                        <a14:foregroundMark x1="9883" y1="76563" x2="9883" y2="76563"/>
                        <a14:foregroundMark x1="4173" y1="75521" x2="4173" y2="75521"/>
                        <a14:foregroundMark x1="57101" y1="86328" x2="57101" y2="86328"/>
                        <a14:foregroundMark x1="70425" y1="86589" x2="70425" y2="86589"/>
                        <a14:foregroundMark x1="88507" y1="82422" x2="88507" y2="82422"/>
                        <a14:foregroundMark x1="78990" y1="23438" x2="78990" y2="22396"/>
                        <a14:foregroundMark x1="79429" y1="42578" x2="79429" y2="42578"/>
                        <a14:foregroundMark x1="83455" y1="39714" x2="84187" y2="39453"/>
                        <a14:foregroundMark x1="87628" y1="39193" x2="87628" y2="39193"/>
                        <a14:foregroundMark x1="86237" y1="52865" x2="86237" y2="52865"/>
                        <a14:foregroundMark x1="75183" y1="65234" x2="74890" y2="66536"/>
                        <a14:foregroundMark x1="74890" y1="72917" x2="74744" y2="73958"/>
                        <a14:foregroundMark x1="63470" y1="78906" x2="59810" y2="79167"/>
                        <a14:foregroundMark x1="39531" y1="75260" x2="25037" y2="74740"/>
                        <a14:foregroundMark x1="5490" y1="72917" x2="5490" y2="72917"/>
                        <a14:foregroundMark x1="21742" y1="72917" x2="23792" y2="74219"/>
                        <a14:foregroundMark x1="28843" y1="75260" x2="29429" y2="75521"/>
                        <a14:foregroundMark x1="878" y1="66797" x2="92167" y2="92839"/>
                        <a14:foregroundMark x1="44656" y1="73177" x2="44656" y2="73177"/>
                        <a14:foregroundMark x1="2196" y1="96354" x2="88799" y2="66276"/>
                        <a14:foregroundMark x1="878" y1="68620" x2="2050" y2="96354"/>
                        <a14:foregroundMark x1="2782" y1="95052" x2="19107" y2="72135"/>
                        <a14:foregroundMark x1="3075" y1="72656" x2="3075" y2="72656"/>
                        <a14:foregroundMark x1="34627" y1="92839" x2="34627" y2="92839"/>
                        <a14:foregroundMark x1="44363" y1="94531" x2="44363" y2="94531"/>
                        <a14:foregroundMark x1="47365" y1="95573" x2="47365" y2="95573"/>
                        <a14:foregroundMark x1="42899" y1="94531" x2="42899" y2="94531"/>
                        <a14:foregroundMark x1="72767" y1="53646" x2="72767" y2="53646"/>
                        <a14:foregroundMark x1="72621" y1="54427" x2="93485" y2="54167"/>
                        <a14:foregroundMark x1="93485" y1="54167" x2="93631" y2="64714"/>
                        <a14:foregroundMark x1="72182" y1="54948" x2="72767" y2="64193"/>
                        <a14:foregroundMark x1="72914" y1="64193" x2="93338" y2="63932"/>
                        <a14:foregroundMark x1="19400" y1="1302" x2="19400" y2="1302"/>
                        <a14:foregroundMark x1="37994" y1="2083" x2="37994" y2="2083"/>
                        <a14:foregroundMark x1="31845" y1="2083" x2="31845" y2="2083"/>
                        <a14:foregroundMark x1="27086" y1="1823" x2="27086" y2="1823"/>
                        <a14:foregroundMark x1="36676" y1="1563" x2="36676" y2="1563"/>
                        <a14:foregroundMark x1="42606" y1="1563" x2="42606" y2="1563"/>
                        <a14:foregroundMark x1="46340" y1="1563" x2="46340" y2="1563"/>
                        <a14:foregroundMark x1="47950" y1="1563" x2="47950" y2="1563"/>
                        <a14:foregroundMark x1="54612" y1="1302" x2="54612" y2="1302"/>
                        <a14:foregroundMark x1="62738" y1="781" x2="62738" y2="781"/>
                        <a14:foregroundMark x1="71596" y1="1042" x2="71596" y2="1042"/>
                        <a14:foregroundMark x1="74158" y1="1042" x2="74158" y2="1042"/>
                        <a14:foregroundMark x1="67936" y1="1823" x2="67936" y2="1823"/>
                        <a14:foregroundMark x1="59810" y1="1823" x2="59810" y2="1823"/>
                        <a14:foregroundMark x1="84480" y1="2083" x2="84480" y2="2083"/>
                        <a14:foregroundMark x1="81698" y1="2083" x2="81698" y2="2083"/>
                        <a14:foregroundMark x1="78551" y1="2083" x2="78551" y2="2083"/>
                        <a14:foregroundMark x1="92460" y1="71615" x2="92460" y2="71615"/>
                        <a14:foregroundMark x1="61567" y1="88932" x2="61567" y2="88932"/>
                        <a14:foregroundMark x1="59517" y1="93099" x2="59517" y2="93099"/>
                        <a14:foregroundMark x1="56369" y1="94010" x2="56369" y2="94010"/>
                        <a14:foregroundMark x1="53294" y1="91016" x2="53294" y2="91016"/>
                        <a14:foregroundMark x1="64788" y1="90755" x2="64788" y2="90755"/>
                        <a14:foregroundMark x1="66911" y1="92318" x2="66911" y2="92318"/>
                        <a14:foregroundMark x1="67350" y1="94531" x2="67350" y2="94531"/>
                        <a14:foregroundMark x1="87335" y1="37109" x2="87335" y2="37109"/>
                        <a14:foregroundMark x1="94143" y1="20052" x2="94143" y2="20052"/>
                        <a14:foregroundMark x1="94436" y1="27083" x2="94436" y2="27083"/>
                        <a14:foregroundMark x1="94436" y1="30729" x2="94436" y2="30729"/>
                        <a14:foregroundMark x1="94436" y1="28646" x2="94436" y2="28646"/>
                        <a14:foregroundMark x1="94290" y1="26042" x2="94290" y2="26042"/>
                        <a14:foregroundMark x1="94290" y1="25000" x2="94290" y2="25000"/>
                        <a14:foregroundMark x1="94143" y1="24219" x2="94143" y2="24219"/>
                      </a14:backgroundRemoval>
                    </a14:imgEffect>
                  </a14:imgLayer>
                </a14:imgProps>
              </a:ext>
              <a:ext uri="{28A0092B-C50C-407E-A947-70E740481C1C}">
                <a14:useLocalDpi xmlns:a14="http://schemas.microsoft.com/office/drawing/2010/main" val="0"/>
              </a:ext>
            </a:extLst>
          </a:blip>
          <a:srcRect/>
          <a:stretch>
            <a:fillRect/>
          </a:stretch>
        </p:blipFill>
        <p:spPr bwMode="auto">
          <a:xfrm>
            <a:off x="0" y="2032521"/>
            <a:ext cx="5058965" cy="2844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28600" y="594371"/>
            <a:ext cx="7467600" cy="923330"/>
          </a:xfrm>
          <a:prstGeom prst="rect">
            <a:avLst/>
          </a:prstGeom>
          <a:noFill/>
        </p:spPr>
        <p:txBody>
          <a:bodyPr wrap="square" rtlCol="0">
            <a:spAutoFit/>
          </a:bodyPr>
          <a:lstStyle/>
          <a:p>
            <a:r>
              <a:rPr lang="en-US" dirty="0" smtClean="0"/>
              <a:t>Misaligned scans will not show all 5 spikes. The most common errors are a diminished posterior lens spike or a diminished retina spike. If these spikes are diminished or missing a slight adjustment of the immersion shell is needed </a:t>
            </a:r>
            <a:endParaRPr lang="en-US" dirty="0"/>
          </a:p>
        </p:txBody>
      </p:sp>
      <p:cxnSp>
        <p:nvCxnSpPr>
          <p:cNvPr id="8" name="Straight Arrow Connector 7"/>
          <p:cNvCxnSpPr/>
          <p:nvPr/>
        </p:nvCxnSpPr>
        <p:spPr>
          <a:xfrm flipH="1">
            <a:off x="990600" y="1855752"/>
            <a:ext cx="381000" cy="914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1" name="Straight Arrow Connector 10"/>
          <p:cNvCxnSpPr/>
          <p:nvPr/>
        </p:nvCxnSpPr>
        <p:spPr>
          <a:xfrm flipH="1">
            <a:off x="2508983" y="1781104"/>
            <a:ext cx="381000" cy="914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9" name="TextBox 8"/>
          <p:cNvSpPr txBox="1"/>
          <p:nvPr/>
        </p:nvSpPr>
        <p:spPr>
          <a:xfrm>
            <a:off x="-40819" y="1556786"/>
            <a:ext cx="1465401" cy="369332"/>
          </a:xfrm>
          <a:prstGeom prst="rect">
            <a:avLst/>
          </a:prstGeom>
          <a:noFill/>
        </p:spPr>
        <p:txBody>
          <a:bodyPr wrap="none" rtlCol="0">
            <a:spAutoFit/>
          </a:bodyPr>
          <a:lstStyle/>
          <a:p>
            <a:r>
              <a:rPr lang="en-US" dirty="0" smtClean="0"/>
              <a:t>Posterior lens</a:t>
            </a:r>
            <a:endParaRPr lang="en-US" dirty="0"/>
          </a:p>
        </p:txBody>
      </p:sp>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600" y="2032521"/>
            <a:ext cx="3944542" cy="2962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2772704" y="1486420"/>
            <a:ext cx="835037" cy="369332"/>
          </a:xfrm>
          <a:prstGeom prst="rect">
            <a:avLst/>
          </a:prstGeom>
          <a:noFill/>
        </p:spPr>
        <p:txBody>
          <a:bodyPr wrap="none" rtlCol="0">
            <a:spAutoFit/>
          </a:bodyPr>
          <a:lstStyle/>
          <a:p>
            <a:r>
              <a:rPr lang="en-US" dirty="0" smtClean="0"/>
              <a:t>Retina </a:t>
            </a:r>
            <a:endParaRPr lang="en-US" dirty="0"/>
          </a:p>
        </p:txBody>
      </p:sp>
    </p:spTree>
    <p:extLst>
      <p:ext uri="{BB962C8B-B14F-4D97-AF65-F5344CB8AC3E}">
        <p14:creationId xmlns:p14="http://schemas.microsoft.com/office/powerpoint/2010/main" val="5147876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1" y="2133600"/>
            <a:ext cx="3625308" cy="2717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09600" y="152088"/>
            <a:ext cx="2769541" cy="584775"/>
          </a:xfrm>
          <a:prstGeom prst="rect">
            <a:avLst/>
          </a:prstGeom>
          <a:noFill/>
        </p:spPr>
        <p:txBody>
          <a:bodyPr wrap="none" rtlCol="0">
            <a:spAutoFit/>
          </a:bodyPr>
          <a:lstStyle/>
          <a:p>
            <a:r>
              <a:rPr lang="en-US" sz="3200" dirty="0" smtClean="0"/>
              <a:t>Scan Alignment</a:t>
            </a:r>
            <a:endParaRPr lang="en-US" sz="3200" dirty="0"/>
          </a:p>
        </p:txBody>
      </p:sp>
      <p:sp>
        <p:nvSpPr>
          <p:cNvPr id="3" name="Footer Placeholder 2"/>
          <p:cNvSpPr>
            <a:spLocks noGrp="1"/>
          </p:cNvSpPr>
          <p:nvPr>
            <p:ph type="ftr" sz="quarter" idx="11"/>
          </p:nvPr>
        </p:nvSpPr>
        <p:spPr>
          <a:xfrm rot="5400000">
            <a:off x="7609839" y="1445236"/>
            <a:ext cx="2367281" cy="365760"/>
          </a:xfrm>
        </p:spPr>
        <p:txBody>
          <a:bodyPr/>
          <a:lstStyle/>
          <a:p>
            <a:r>
              <a:rPr lang="en-US" sz="3200" dirty="0" smtClean="0"/>
              <a:t>ACCUTOME</a:t>
            </a:r>
            <a:endParaRPr lang="en-US" sz="3200"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05012"/>
            <a:ext cx="5059363" cy="284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6200" y="736863"/>
            <a:ext cx="7772400" cy="523220"/>
          </a:xfrm>
          <a:prstGeom prst="rect">
            <a:avLst/>
          </a:prstGeom>
          <a:noFill/>
        </p:spPr>
        <p:txBody>
          <a:bodyPr wrap="square" rtlCol="0">
            <a:spAutoFit/>
          </a:bodyPr>
          <a:lstStyle/>
          <a:p>
            <a:r>
              <a:rPr lang="en-US" sz="1400" dirty="0" smtClean="0"/>
              <a:t>A missing sclera spike indicates an optic nerve shot, you must adjust the shell in order to aim the sound beam away from the optic nerve and towards the macula.</a:t>
            </a:r>
            <a:endParaRPr lang="en-US" sz="1400" dirty="0"/>
          </a:p>
        </p:txBody>
      </p:sp>
      <p:cxnSp>
        <p:nvCxnSpPr>
          <p:cNvPr id="6" name="Straight Arrow Connector 5"/>
          <p:cNvCxnSpPr/>
          <p:nvPr/>
        </p:nvCxnSpPr>
        <p:spPr>
          <a:xfrm flipH="1">
            <a:off x="2667000" y="1828800"/>
            <a:ext cx="609600" cy="4572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7" name="TextBox 6"/>
          <p:cNvSpPr txBox="1"/>
          <p:nvPr/>
        </p:nvSpPr>
        <p:spPr>
          <a:xfrm>
            <a:off x="3166926" y="1459468"/>
            <a:ext cx="795474" cy="369332"/>
          </a:xfrm>
          <a:prstGeom prst="rect">
            <a:avLst/>
          </a:prstGeom>
          <a:noFill/>
        </p:spPr>
        <p:txBody>
          <a:bodyPr wrap="none" rtlCol="0">
            <a:spAutoFit/>
          </a:bodyPr>
          <a:lstStyle/>
          <a:p>
            <a:r>
              <a:rPr lang="en-US" dirty="0" smtClean="0"/>
              <a:t>Sclera </a:t>
            </a:r>
            <a:endParaRPr lang="en-US" dirty="0"/>
          </a:p>
        </p:txBody>
      </p:sp>
      <p:sp>
        <p:nvSpPr>
          <p:cNvPr id="8" name="TextBox 7"/>
          <p:cNvSpPr txBox="1"/>
          <p:nvPr/>
        </p:nvSpPr>
        <p:spPr>
          <a:xfrm>
            <a:off x="263715" y="5269468"/>
            <a:ext cx="8042085" cy="646331"/>
          </a:xfrm>
          <a:prstGeom prst="rect">
            <a:avLst/>
          </a:prstGeom>
          <a:noFill/>
        </p:spPr>
        <p:txBody>
          <a:bodyPr wrap="square" rtlCol="0">
            <a:spAutoFit/>
          </a:bodyPr>
          <a:lstStyle/>
          <a:p>
            <a:r>
              <a:rPr lang="en-US" dirty="0" smtClean="0"/>
              <a:t>If getting an optic nerve shot one normally needs to aim inferior and temporal. The shell must be adjusted, this scan  will give a falsely long axial length.</a:t>
            </a:r>
            <a:endParaRPr lang="en-US" dirty="0"/>
          </a:p>
        </p:txBody>
      </p:sp>
    </p:spTree>
    <p:extLst>
      <p:ext uri="{BB962C8B-B14F-4D97-AF65-F5344CB8AC3E}">
        <p14:creationId xmlns:p14="http://schemas.microsoft.com/office/powerpoint/2010/main" val="24147695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7169" y="2590800"/>
            <a:ext cx="3665565" cy="2743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57200" y="137328"/>
            <a:ext cx="3117392" cy="584775"/>
          </a:xfrm>
          <a:prstGeom prst="rect">
            <a:avLst/>
          </a:prstGeom>
          <a:noFill/>
        </p:spPr>
        <p:txBody>
          <a:bodyPr wrap="none" rtlCol="0">
            <a:spAutoFit/>
          </a:bodyPr>
          <a:lstStyle/>
          <a:p>
            <a:r>
              <a:rPr lang="en-US" sz="3200" dirty="0" smtClean="0"/>
              <a:t>Probe Placement </a:t>
            </a:r>
            <a:endParaRPr lang="en-US" sz="3200" dirty="0"/>
          </a:p>
        </p:txBody>
      </p:sp>
      <p:sp>
        <p:nvSpPr>
          <p:cNvPr id="3" name="Footer Placeholder 2"/>
          <p:cNvSpPr>
            <a:spLocks noGrp="1"/>
          </p:cNvSpPr>
          <p:nvPr>
            <p:ph type="ftr" sz="quarter" idx="11"/>
          </p:nvPr>
        </p:nvSpPr>
        <p:spPr>
          <a:xfrm rot="5400000">
            <a:off x="7609839" y="1610361"/>
            <a:ext cx="2367281" cy="365760"/>
          </a:xfrm>
        </p:spPr>
        <p:txBody>
          <a:bodyPr/>
          <a:lstStyle/>
          <a:p>
            <a:r>
              <a:rPr lang="en-US" sz="3200" dirty="0" smtClean="0"/>
              <a:t>ACCUTOME</a:t>
            </a:r>
            <a:endParaRPr lang="en-US" sz="3200"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 y="2590800"/>
            <a:ext cx="5059363" cy="284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57200" y="1066800"/>
            <a:ext cx="7696200" cy="923330"/>
          </a:xfrm>
          <a:prstGeom prst="rect">
            <a:avLst/>
          </a:prstGeom>
          <a:noFill/>
        </p:spPr>
        <p:txBody>
          <a:bodyPr wrap="square" rtlCol="0">
            <a:spAutoFit/>
          </a:bodyPr>
          <a:lstStyle/>
          <a:p>
            <a:r>
              <a:rPr lang="en-US" dirty="0" smtClean="0"/>
              <a:t>It is imperative that the probe not go past the etched line in the immersion shell, if the probe is placed to far into the shell the cornea will be removed giving a measurement error. </a:t>
            </a:r>
            <a:endParaRPr lang="en-US" dirty="0"/>
          </a:p>
        </p:txBody>
      </p:sp>
    </p:spTree>
    <p:extLst>
      <p:ext uri="{BB962C8B-B14F-4D97-AF65-F5344CB8AC3E}">
        <p14:creationId xmlns:p14="http://schemas.microsoft.com/office/powerpoint/2010/main" val="29448835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1981199"/>
            <a:ext cx="30384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57201" y="5086670"/>
            <a:ext cx="7772400" cy="646331"/>
          </a:xfrm>
          <a:prstGeom prst="rect">
            <a:avLst/>
          </a:prstGeom>
          <a:noFill/>
        </p:spPr>
        <p:txBody>
          <a:bodyPr wrap="square" rtlCol="0">
            <a:spAutoFit/>
          </a:bodyPr>
          <a:lstStyle/>
          <a:p>
            <a:r>
              <a:rPr lang="en-US" dirty="0" smtClean="0"/>
              <a:t>To increase the gain simply turn the knob on the screen with the mouse. Default gain should be around 61 dB</a:t>
            </a:r>
            <a:endParaRPr lang="en-US" dirty="0"/>
          </a:p>
        </p:txBody>
      </p:sp>
      <p:sp>
        <p:nvSpPr>
          <p:cNvPr id="3" name="TextBox 2"/>
          <p:cNvSpPr txBox="1"/>
          <p:nvPr/>
        </p:nvSpPr>
        <p:spPr>
          <a:xfrm>
            <a:off x="914400" y="533400"/>
            <a:ext cx="952505" cy="584775"/>
          </a:xfrm>
          <a:prstGeom prst="rect">
            <a:avLst/>
          </a:prstGeom>
          <a:noFill/>
        </p:spPr>
        <p:txBody>
          <a:bodyPr wrap="none" rtlCol="0">
            <a:spAutoFit/>
          </a:bodyPr>
          <a:lstStyle/>
          <a:p>
            <a:r>
              <a:rPr lang="en-US" sz="3200" dirty="0" smtClean="0"/>
              <a:t>Gain</a:t>
            </a:r>
            <a:endParaRPr lang="en-US" sz="3200" dirty="0"/>
          </a:p>
        </p:txBody>
      </p:sp>
      <p:sp>
        <p:nvSpPr>
          <p:cNvPr id="4" name="Footer Placeholder 3"/>
          <p:cNvSpPr>
            <a:spLocks noGrp="1"/>
          </p:cNvSpPr>
          <p:nvPr>
            <p:ph type="ftr" sz="quarter" idx="11"/>
          </p:nvPr>
        </p:nvSpPr>
        <p:spPr>
          <a:xfrm rot="5400000">
            <a:off x="7609839" y="1305561"/>
            <a:ext cx="2367281" cy="365760"/>
          </a:xfrm>
        </p:spPr>
        <p:txBody>
          <a:bodyPr/>
          <a:lstStyle/>
          <a:p>
            <a:r>
              <a:rPr lang="en-US" sz="3200" dirty="0" smtClean="0"/>
              <a:t>ACCUTOME</a:t>
            </a:r>
            <a:endParaRPr lang="en-US" sz="3200"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50410"/>
            <a:ext cx="5638800" cy="3172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Arrow Connector 5"/>
          <p:cNvCxnSpPr/>
          <p:nvPr/>
        </p:nvCxnSpPr>
        <p:spPr>
          <a:xfrm flipV="1">
            <a:off x="3657600" y="4394103"/>
            <a:ext cx="990600" cy="68579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9149482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rot="5400000">
            <a:off x="7609839" y="1457961"/>
            <a:ext cx="2367281" cy="365760"/>
          </a:xfrm>
        </p:spPr>
        <p:txBody>
          <a:bodyPr/>
          <a:lstStyle/>
          <a:p>
            <a:r>
              <a:rPr lang="en-US" sz="3200" dirty="0" smtClean="0"/>
              <a:t>ACCUTOME</a:t>
            </a:r>
            <a:endParaRPr lang="en-US" sz="3200"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100774"/>
            <a:ext cx="8455819" cy="4757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838200" y="228600"/>
            <a:ext cx="1135054" cy="584775"/>
          </a:xfrm>
          <a:prstGeom prst="rect">
            <a:avLst/>
          </a:prstGeom>
          <a:noFill/>
        </p:spPr>
        <p:txBody>
          <a:bodyPr wrap="none" rtlCol="0">
            <a:spAutoFit/>
          </a:bodyPr>
          <a:lstStyle/>
          <a:p>
            <a:r>
              <a:rPr lang="en-US" sz="3200" dirty="0" smtClean="0"/>
              <a:t>Gates</a:t>
            </a:r>
            <a:endParaRPr lang="en-US" sz="3200" dirty="0"/>
          </a:p>
        </p:txBody>
      </p:sp>
      <p:sp>
        <p:nvSpPr>
          <p:cNvPr id="5" name="TextBox 4"/>
          <p:cNvSpPr txBox="1"/>
          <p:nvPr/>
        </p:nvSpPr>
        <p:spPr>
          <a:xfrm>
            <a:off x="304800" y="685800"/>
            <a:ext cx="7848600" cy="1200329"/>
          </a:xfrm>
          <a:prstGeom prst="rect">
            <a:avLst/>
          </a:prstGeom>
          <a:noFill/>
        </p:spPr>
        <p:txBody>
          <a:bodyPr wrap="square" rtlCol="0">
            <a:spAutoFit/>
          </a:bodyPr>
          <a:lstStyle/>
          <a:p>
            <a:r>
              <a:rPr lang="en-US" dirty="0" smtClean="0"/>
              <a:t>Gates are used by the software to mark the appropriate peaks in order to measure axial length. The gates are the dotted lines on the measurement screen, and the markers “mark the peak”. In order to adjust the gates simply “click and drag” the gate to the location you prefer.  </a:t>
            </a:r>
            <a:endParaRPr lang="en-US" dirty="0"/>
          </a:p>
        </p:txBody>
      </p:sp>
      <p:cxnSp>
        <p:nvCxnSpPr>
          <p:cNvPr id="9" name="Straight Arrow Connector 8"/>
          <p:cNvCxnSpPr/>
          <p:nvPr/>
        </p:nvCxnSpPr>
        <p:spPr>
          <a:xfrm>
            <a:off x="990600" y="1837730"/>
            <a:ext cx="0" cy="914400"/>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cxnSp>
        <p:nvCxnSpPr>
          <p:cNvPr id="12" name="Straight Arrow Connector 11"/>
          <p:cNvCxnSpPr/>
          <p:nvPr/>
        </p:nvCxnSpPr>
        <p:spPr>
          <a:xfrm>
            <a:off x="533400" y="1837730"/>
            <a:ext cx="0" cy="914400"/>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cxnSp>
        <p:nvCxnSpPr>
          <p:cNvPr id="13" name="Straight Arrow Connector 12"/>
          <p:cNvCxnSpPr/>
          <p:nvPr/>
        </p:nvCxnSpPr>
        <p:spPr>
          <a:xfrm>
            <a:off x="3048000" y="1884760"/>
            <a:ext cx="0" cy="914400"/>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cxnSp>
        <p:nvCxnSpPr>
          <p:cNvPr id="14" name="Straight Arrow Connector 13"/>
          <p:cNvCxnSpPr/>
          <p:nvPr/>
        </p:nvCxnSpPr>
        <p:spPr>
          <a:xfrm>
            <a:off x="1405727" y="1837730"/>
            <a:ext cx="0" cy="914400"/>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cxnSp>
        <p:nvCxnSpPr>
          <p:cNvPr id="15" name="Straight Arrow Connector 14"/>
          <p:cNvCxnSpPr/>
          <p:nvPr/>
        </p:nvCxnSpPr>
        <p:spPr>
          <a:xfrm>
            <a:off x="2209800" y="2214960"/>
            <a:ext cx="0" cy="914400"/>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cxnSp>
        <p:nvCxnSpPr>
          <p:cNvPr id="16" name="Straight Arrow Connector 15"/>
          <p:cNvCxnSpPr/>
          <p:nvPr/>
        </p:nvCxnSpPr>
        <p:spPr>
          <a:xfrm flipV="1">
            <a:off x="596900" y="5016500"/>
            <a:ext cx="0" cy="6858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8" name="Straight Arrow Connector 17"/>
          <p:cNvCxnSpPr/>
          <p:nvPr/>
        </p:nvCxnSpPr>
        <p:spPr>
          <a:xfrm flipV="1">
            <a:off x="1143000" y="5029200"/>
            <a:ext cx="0" cy="6858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9" name="Straight Arrow Connector 18"/>
          <p:cNvCxnSpPr/>
          <p:nvPr/>
        </p:nvCxnSpPr>
        <p:spPr>
          <a:xfrm flipV="1">
            <a:off x="1752600" y="5029200"/>
            <a:ext cx="0" cy="6858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0" name="Straight Arrow Connector 19"/>
          <p:cNvCxnSpPr/>
          <p:nvPr/>
        </p:nvCxnSpPr>
        <p:spPr>
          <a:xfrm flipV="1">
            <a:off x="4229100" y="5054600"/>
            <a:ext cx="0" cy="6858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91849451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329</TotalTime>
  <Words>365</Words>
  <Application>Microsoft Office PowerPoint</Application>
  <PresentationFormat>On-screen Show (4:3)</PresentationFormat>
  <Paragraphs>39</Paragraphs>
  <Slides>10</Slides>
  <Notes>0</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Adjacency</vt:lpstr>
      <vt:lpstr>Accutome A-scan Plus Connect ® Visual Aid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Accutome A-scan Plus® Visual Aid</dc:title>
  <dc:creator>Little, Nathan</dc:creator>
  <cp:lastModifiedBy>Little, Nathan</cp:lastModifiedBy>
  <cp:revision>21</cp:revision>
  <cp:lastPrinted>2012-10-17T14:35:45Z</cp:lastPrinted>
  <dcterms:created xsi:type="dcterms:W3CDTF">2012-10-17T13:18:08Z</dcterms:created>
  <dcterms:modified xsi:type="dcterms:W3CDTF">2015-01-30T16:44:45Z</dcterms:modified>
</cp:coreProperties>
</file>